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4" r:id="rId9"/>
    <p:sldId id="265"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5179" autoAdjust="0"/>
  </p:normalViewPr>
  <p:slideViewPr>
    <p:cSldViewPr snapToGrid="0">
      <p:cViewPr>
        <p:scale>
          <a:sx n="66" d="100"/>
          <a:sy n="66" d="100"/>
        </p:scale>
        <p:origin x="858" y="4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EBC83C-4950-44B2-8D4A-FF157D570488}" type="datetimeFigureOut">
              <a:rPr lang="en-US" smtClean="0"/>
              <a:t>11-Jul-21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6F9799-093D-488E-8C3B-02F511BD8B20}" type="slidenum">
              <a:rPr lang="en-US" smtClean="0"/>
              <a:t>‹#›</a:t>
            </a:fld>
            <a:endParaRPr lang="en-US" dirty="0"/>
          </a:p>
        </p:txBody>
      </p:sp>
    </p:spTree>
    <p:extLst>
      <p:ext uri="{BB962C8B-B14F-4D97-AF65-F5344CB8AC3E}">
        <p14:creationId xmlns:p14="http://schemas.microsoft.com/office/powerpoint/2010/main" val="993492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Virulence</a:t>
            </a:r>
            <a:r>
              <a:rPr lang="en-US" baseline="0" dirty="0" smtClean="0"/>
              <a:t> factors Ref: Crofts, A. A., Giovanetti, S. M., Rubin, E. J., Poly, F. M., Gutiérrez, R. L., Talaat, K. R., … Trent, M. S. (2018). EnterotoxigenicE. colivirulence gene regulation in human infections. Proceedings of the National Academy of Sciences, 201808982. doi:10.1073/pnas.1808982115</a:t>
            </a:r>
            <a:endParaRPr lang="en-US" dirty="0"/>
          </a:p>
        </p:txBody>
      </p:sp>
      <p:sp>
        <p:nvSpPr>
          <p:cNvPr id="4" name="Slide Number Placeholder 3"/>
          <p:cNvSpPr>
            <a:spLocks noGrp="1"/>
          </p:cNvSpPr>
          <p:nvPr>
            <p:ph type="sldNum" sz="quarter" idx="10"/>
          </p:nvPr>
        </p:nvSpPr>
        <p:spPr/>
        <p:txBody>
          <a:bodyPr/>
          <a:lstStyle/>
          <a:p>
            <a:fld id="{D96F9799-093D-488E-8C3B-02F511BD8B20}" type="slidenum">
              <a:rPr lang="en-US" smtClean="0"/>
              <a:t>4</a:t>
            </a:fld>
            <a:endParaRPr lang="en-US" dirty="0"/>
          </a:p>
        </p:txBody>
      </p:sp>
    </p:spTree>
    <p:extLst>
      <p:ext uri="{BB962C8B-B14F-4D97-AF65-F5344CB8AC3E}">
        <p14:creationId xmlns:p14="http://schemas.microsoft.com/office/powerpoint/2010/main" val="2139717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Virulence factor Ref:</a:t>
            </a:r>
            <a:r>
              <a:rPr lang="en-US" baseline="0" dirty="0" smtClean="0"/>
              <a:t> </a:t>
            </a:r>
          </a:p>
          <a:p>
            <a:pPr marL="171450" indent="-171450">
              <a:buFontTx/>
              <a:buChar char="-"/>
            </a:pPr>
            <a:r>
              <a:rPr lang="en-US" dirty="0" smtClean="0"/>
              <a:t>Khursigara, C., Abul-Milh, M., Lau, B., Girón, J. A., Lingwood, C. A., &amp; Barnett Foster, D. E. (2001). Enteropathogenic Escherichia coli virulence factor bundle-forming pilus has a binding specificity for phosphatidylethanolamine. </a:t>
            </a:r>
            <a:r>
              <a:rPr lang="en-US" i="1" dirty="0" smtClean="0"/>
              <a:t>Infection and immunity</a:t>
            </a:r>
            <a:r>
              <a:rPr lang="en-US" dirty="0" smtClean="0"/>
              <a:t>, </a:t>
            </a:r>
            <a:r>
              <a:rPr lang="en-US" i="1" dirty="0" smtClean="0"/>
              <a:t>69</a:t>
            </a:r>
            <a:r>
              <a:rPr lang="en-US" dirty="0" smtClean="0"/>
              <a:t>(11), 6573–6579. https://doi.org/10.1128/IAI.69.11.6573-6579.2001.</a:t>
            </a:r>
          </a:p>
          <a:p>
            <a:pPr marL="171450" indent="-171450">
              <a:buFontTx/>
              <a:buChar char="-"/>
            </a:pPr>
            <a:r>
              <a:rPr lang="en-US" dirty="0" smtClean="0"/>
              <a:t>Abe, A., Heczko, U., Hegele, R. G., &amp; Brett Finlay, B. (1998). </a:t>
            </a:r>
            <a:r>
              <a:rPr lang="en-US" i="1" dirty="0" smtClean="0"/>
              <a:t>Two EnteropathogenicEscherichia coliType III Secreted Proteins, EspA and EspB, Are Virulence Factors. The Journal of Experimental Medicine, 188(10), 1907–1916.</a:t>
            </a:r>
            <a:r>
              <a:rPr lang="en-US" dirty="0" smtClean="0"/>
              <a:t> doi:10.1084/jem.188.10.1907</a:t>
            </a:r>
            <a:endParaRPr lang="en-US" dirty="0"/>
          </a:p>
        </p:txBody>
      </p:sp>
      <p:sp>
        <p:nvSpPr>
          <p:cNvPr id="4" name="Slide Number Placeholder 3"/>
          <p:cNvSpPr>
            <a:spLocks noGrp="1"/>
          </p:cNvSpPr>
          <p:nvPr>
            <p:ph type="sldNum" sz="quarter" idx="10"/>
          </p:nvPr>
        </p:nvSpPr>
        <p:spPr/>
        <p:txBody>
          <a:bodyPr/>
          <a:lstStyle/>
          <a:p>
            <a:fld id="{D96F9799-093D-488E-8C3B-02F511BD8B20}" type="slidenum">
              <a:rPr lang="en-US" smtClean="0"/>
              <a:t>5</a:t>
            </a:fld>
            <a:endParaRPr lang="en-US" dirty="0"/>
          </a:p>
        </p:txBody>
      </p:sp>
    </p:spTree>
    <p:extLst>
      <p:ext uri="{BB962C8B-B14F-4D97-AF65-F5344CB8AC3E}">
        <p14:creationId xmlns:p14="http://schemas.microsoft.com/office/powerpoint/2010/main" val="1260683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Virulence factors  Ref:  Karch H. (2001). The role of virulence factors in enterohemorrhagic Escherichia coli (EHEC)--associated hemolytic-uremic syndrome. </a:t>
            </a:r>
            <a:r>
              <a:rPr lang="en-US" i="1" dirty="0" smtClean="0"/>
              <a:t>Seminars in thrombosis and hemostasis</a:t>
            </a:r>
            <a:r>
              <a:rPr lang="en-US" dirty="0" smtClean="0"/>
              <a:t>, </a:t>
            </a:r>
            <a:r>
              <a:rPr lang="en-US" i="1" dirty="0" smtClean="0"/>
              <a:t>27</a:t>
            </a:r>
            <a:r>
              <a:rPr lang="en-US" dirty="0" smtClean="0"/>
              <a:t>(3), 207–213. https://doi.org/10.1055/s-2001-15250 </a:t>
            </a:r>
            <a:endParaRPr lang="en-US" dirty="0"/>
          </a:p>
        </p:txBody>
      </p:sp>
      <p:sp>
        <p:nvSpPr>
          <p:cNvPr id="4" name="Slide Number Placeholder 3"/>
          <p:cNvSpPr>
            <a:spLocks noGrp="1"/>
          </p:cNvSpPr>
          <p:nvPr>
            <p:ph type="sldNum" sz="quarter" idx="10"/>
          </p:nvPr>
        </p:nvSpPr>
        <p:spPr/>
        <p:txBody>
          <a:bodyPr/>
          <a:lstStyle/>
          <a:p>
            <a:fld id="{D96F9799-093D-488E-8C3B-02F511BD8B20}" type="slidenum">
              <a:rPr lang="en-US" smtClean="0"/>
              <a:t>6</a:t>
            </a:fld>
            <a:endParaRPr lang="en-US" dirty="0"/>
          </a:p>
        </p:txBody>
      </p:sp>
    </p:spTree>
    <p:extLst>
      <p:ext uri="{BB962C8B-B14F-4D97-AF65-F5344CB8AC3E}">
        <p14:creationId xmlns:p14="http://schemas.microsoft.com/office/powerpoint/2010/main" val="2559773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Virulence</a:t>
            </a:r>
            <a:r>
              <a:rPr lang="en-US" baseline="0" dirty="0" smtClean="0"/>
              <a:t> factor ref:  </a:t>
            </a:r>
            <a:r>
              <a:rPr lang="en-US" dirty="0" smtClean="0"/>
              <a:t>Boll, E. J., Struve, C., Boisen, N., Olesen, B., Stahlhut, S. G., &amp; Krogfelt, K. A. (2013). Role of enteroaggregative Escherichia coli virulence factors in uropathogenesis. </a:t>
            </a:r>
            <a:r>
              <a:rPr lang="en-US" i="1" dirty="0" smtClean="0"/>
              <a:t>Infection and immunity</a:t>
            </a:r>
            <a:r>
              <a:rPr lang="en-US" dirty="0" smtClean="0"/>
              <a:t>, </a:t>
            </a:r>
            <a:r>
              <a:rPr lang="en-US" i="1" dirty="0" smtClean="0"/>
              <a:t>81</a:t>
            </a:r>
            <a:r>
              <a:rPr lang="en-US" dirty="0" smtClean="0"/>
              <a:t>(4), 1164–1171. https://doi.org/10.1128/IAI.01376-12</a:t>
            </a:r>
            <a:endParaRPr lang="en-US" dirty="0"/>
          </a:p>
        </p:txBody>
      </p:sp>
      <p:sp>
        <p:nvSpPr>
          <p:cNvPr id="4" name="Slide Number Placeholder 3"/>
          <p:cNvSpPr>
            <a:spLocks noGrp="1"/>
          </p:cNvSpPr>
          <p:nvPr>
            <p:ph type="sldNum" sz="quarter" idx="10"/>
          </p:nvPr>
        </p:nvSpPr>
        <p:spPr/>
        <p:txBody>
          <a:bodyPr/>
          <a:lstStyle/>
          <a:p>
            <a:fld id="{D96F9799-093D-488E-8C3B-02F511BD8B20}" type="slidenum">
              <a:rPr lang="en-US" smtClean="0"/>
              <a:t>7</a:t>
            </a:fld>
            <a:endParaRPr lang="en-US" dirty="0"/>
          </a:p>
        </p:txBody>
      </p:sp>
    </p:spTree>
    <p:extLst>
      <p:ext uri="{BB962C8B-B14F-4D97-AF65-F5344CB8AC3E}">
        <p14:creationId xmlns:p14="http://schemas.microsoft.com/office/powerpoint/2010/main" val="151828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Virulence</a:t>
            </a:r>
            <a:r>
              <a:rPr lang="en-US" baseline="0" dirty="0" smtClean="0"/>
              <a:t> factor ref: </a:t>
            </a:r>
            <a:r>
              <a:rPr lang="en-US" dirty="0" smtClean="0"/>
              <a:t>Gauthier, A., Robertson, M. L., Lowden, M., Ibarra, J. A., Puente, J. L., &amp; Finlay, B. B. (2005). Transcriptional inhibitor of virulence factors in enteropathogenic Escherichia coli. </a:t>
            </a:r>
            <a:r>
              <a:rPr lang="en-US" i="1" dirty="0" smtClean="0"/>
              <a:t>Antimicrobial agents and chemotherapy</a:t>
            </a:r>
            <a:r>
              <a:rPr lang="en-US" dirty="0" smtClean="0"/>
              <a:t>, </a:t>
            </a:r>
            <a:r>
              <a:rPr lang="en-US" i="1" dirty="0" smtClean="0"/>
              <a:t>49</a:t>
            </a:r>
            <a:r>
              <a:rPr lang="en-US" dirty="0" smtClean="0"/>
              <a:t>(10), 4101–4109. https://doi.org/10.1128/AAC.49.10.4101-4109.2005</a:t>
            </a:r>
            <a:endParaRPr lang="en-US" dirty="0"/>
          </a:p>
        </p:txBody>
      </p:sp>
      <p:sp>
        <p:nvSpPr>
          <p:cNvPr id="4" name="Slide Number Placeholder 3"/>
          <p:cNvSpPr>
            <a:spLocks noGrp="1"/>
          </p:cNvSpPr>
          <p:nvPr>
            <p:ph type="sldNum" sz="quarter" idx="10"/>
          </p:nvPr>
        </p:nvSpPr>
        <p:spPr/>
        <p:txBody>
          <a:bodyPr/>
          <a:lstStyle/>
          <a:p>
            <a:fld id="{D96F9799-093D-488E-8C3B-02F511BD8B20}" type="slidenum">
              <a:rPr lang="en-US" smtClean="0"/>
              <a:t>8</a:t>
            </a:fld>
            <a:endParaRPr lang="en-US" dirty="0"/>
          </a:p>
        </p:txBody>
      </p:sp>
    </p:spTree>
    <p:extLst>
      <p:ext uri="{BB962C8B-B14F-4D97-AF65-F5344CB8AC3E}">
        <p14:creationId xmlns:p14="http://schemas.microsoft.com/office/powerpoint/2010/main" val="33540692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4174412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231043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684773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5956906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16194560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1414704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1035887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12397983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2108857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1907243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1484562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1854537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1384201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3077734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1953390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1685616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A8017C-76A3-424B-81D8-AB34012F8D64}" type="datetimeFigureOut">
              <a:rPr lang="en-US" smtClean="0"/>
              <a:t>11-Jul-21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72D7E4-99B8-4B8C-A89F-0AD4372E2997}" type="slidenum">
              <a:rPr lang="en-US" smtClean="0"/>
              <a:t>‹#›</a:t>
            </a:fld>
            <a:endParaRPr lang="en-US" dirty="0"/>
          </a:p>
        </p:txBody>
      </p:sp>
    </p:spTree>
    <p:extLst>
      <p:ext uri="{BB962C8B-B14F-4D97-AF65-F5344CB8AC3E}">
        <p14:creationId xmlns:p14="http://schemas.microsoft.com/office/powerpoint/2010/main" val="3387320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CA8017C-76A3-424B-81D8-AB34012F8D64}" type="datetimeFigureOut">
              <a:rPr lang="en-US" smtClean="0"/>
              <a:t>11-Jul-21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172D7E4-99B8-4B8C-A89F-0AD4372E2997}" type="slidenum">
              <a:rPr lang="en-US" smtClean="0"/>
              <a:t>‹#›</a:t>
            </a:fld>
            <a:endParaRPr lang="en-US" dirty="0"/>
          </a:p>
        </p:txBody>
      </p:sp>
    </p:spTree>
    <p:extLst>
      <p:ext uri="{BB962C8B-B14F-4D97-AF65-F5344CB8AC3E}">
        <p14:creationId xmlns:p14="http://schemas.microsoft.com/office/powerpoint/2010/main" val="220976289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ncbi.nlm.nih.gov/pubmed/2899125/" TargetMode="External"/><Relationship Id="rId13" Type="http://schemas.openxmlformats.org/officeDocument/2006/relationships/hyperlink" Target="https://doi.org/10.1007/s13213-011-0279-5" TargetMode="External"/><Relationship Id="rId3" Type="http://schemas.openxmlformats.org/officeDocument/2006/relationships/hyperlink" Target="https://www.ncbi.nlm.nih.gov/pmc/articles/PMC121379/#B175" TargetMode="External"/><Relationship Id="rId7" Type="http://schemas.openxmlformats.org/officeDocument/2006/relationships/hyperlink" Target="https://scholar.google.com/scholar_lookup?title=Infections+of+the+gastrointestinal+tract.&amp;author=P+M+Griffin&amp;publication_year=1995&amp;" TargetMode="External"/><Relationship Id="rId12" Type="http://schemas.openxmlformats.org/officeDocument/2006/relationships/hyperlink" Target="https://www.ncbi.nlm.nih.gov/pmc/articles/PMC121379/" TargetMode="External"/><Relationship Id="rId2" Type="http://schemas.openxmlformats.org/officeDocument/2006/relationships/hyperlink" Target="https://scholar.google.com/scholar_lookup?title=Human+intestinal+flora&amp;author=B+S+Drasar&amp;author=M+J+Hill&amp;publication_year=1974&amp;" TargetMode="External"/><Relationship Id="rId1" Type="http://schemas.openxmlformats.org/officeDocument/2006/relationships/slideLayout" Target="../slideLayouts/slideLayout2.xml"/><Relationship Id="rId6" Type="http://schemas.openxmlformats.org/officeDocument/2006/relationships/hyperlink" Target="https://www.ncbi.nlm.nih.gov/pubmed/341657/" TargetMode="External"/><Relationship Id="rId11" Type="http://schemas.openxmlformats.org/officeDocument/2006/relationships/hyperlink" Target="https://www.ncbi.nlm.nih.gov/pubmed/6370005/" TargetMode="External"/><Relationship Id="rId5" Type="http://schemas.openxmlformats.org/officeDocument/2006/relationships/hyperlink" Target="https://www.ncbi.nlm.nih.gov/pubmed/2668422/" TargetMode="External"/><Relationship Id="rId10" Type="http://schemas.openxmlformats.org/officeDocument/2006/relationships/hyperlink" Target="https://www.ncbi.nlm.nih.gov/pubmed/8225568/" TargetMode="External"/><Relationship Id="rId4" Type="http://schemas.openxmlformats.org/officeDocument/2006/relationships/hyperlink" Target="https://www.ncbi.nlm.nih.gov/pubmed/1587608/" TargetMode="External"/><Relationship Id="rId9" Type="http://schemas.openxmlformats.org/officeDocument/2006/relationships/hyperlink" Target="https://www.ncbi.nlm.nih.gov/pubmed/265687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88000"/>
                <a:satMod val="130000"/>
                <a:lumMod val="124000"/>
              </a:schemeClr>
            </a:gs>
            <a:gs pos="100000">
              <a:schemeClr val="bg2">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xmlns="" id="{DE27238C-8EAF-4098-86E6-7723B7DAE60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2000" cy="6858000"/>
          </a:xfrm>
          <a:prstGeom prst="rect">
            <a:avLst/>
          </a:pr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p:nvSpPr>
          <p:cNvPr id="13" name="Freeform 36">
            <a:extLst>
              <a:ext uri="{FF2B5EF4-FFF2-40B4-BE49-F238E27FC236}">
                <a16:creationId xmlns:a16="http://schemas.microsoft.com/office/drawing/2014/main" xmlns="" id="{992F97B1-1891-4FCC-9E5F-BA97EDB48F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9351010"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lumMod val="60000"/>
              <a:lumOff val="40000"/>
              <a:alpha val="20000"/>
            </a:schemeClr>
          </a:solidFill>
          <a:ln>
            <a:noFill/>
          </a:ln>
        </p:spPr>
        <p:txBody>
          <a:bodyPr rtlCol="0" anchor="ctr"/>
          <a:lstStyle/>
          <a:p>
            <a:pPr algn="ctr"/>
            <a:endParaRPr lang="en-US" dirty="0"/>
          </a:p>
        </p:txBody>
      </p:sp>
      <p:sp useBgFill="1">
        <p:nvSpPr>
          <p:cNvPr id="15" name="Freeform: Shape 11">
            <a:extLst>
              <a:ext uri="{FF2B5EF4-FFF2-40B4-BE49-F238E27FC236}">
                <a16:creationId xmlns:a16="http://schemas.microsoft.com/office/drawing/2014/main" xmlns="" id="{78C6C821-FEE1-4EB6-9590-C021440C77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175" y="0"/>
            <a:ext cx="9700459" cy="6858001"/>
          </a:xfrm>
          <a:custGeom>
            <a:avLst/>
            <a:gdLst>
              <a:gd name="connsiteX0" fmla="*/ 0 w 9700459"/>
              <a:gd name="connsiteY0" fmla="*/ 0 h 6858001"/>
              <a:gd name="connsiteX1" fmla="*/ 1323975 w 9700459"/>
              <a:gd name="connsiteY1" fmla="*/ 0 h 6858001"/>
              <a:gd name="connsiteX2" fmla="*/ 1517015 w 9700459"/>
              <a:gd name="connsiteY2" fmla="*/ 0 h 6858001"/>
              <a:gd name="connsiteX3" fmla="*/ 3241265 w 9700459"/>
              <a:gd name="connsiteY3" fmla="*/ 0 h 6858001"/>
              <a:gd name="connsiteX4" fmla="*/ 3241265 w 9700459"/>
              <a:gd name="connsiteY4" fmla="*/ 1 h 6858001"/>
              <a:gd name="connsiteX5" fmla="*/ 8355744 w 9700459"/>
              <a:gd name="connsiteY5" fmla="*/ 1 h 6858001"/>
              <a:gd name="connsiteX6" fmla="*/ 8355744 w 9700459"/>
              <a:gd name="connsiteY6" fmla="*/ 0 h 6858001"/>
              <a:gd name="connsiteX7" fmla="*/ 9699282 w 9700459"/>
              <a:gd name="connsiteY7" fmla="*/ 0 h 6858001"/>
              <a:gd name="connsiteX8" fmla="*/ 9674237 w 9700459"/>
              <a:gd name="connsiteY8" fmla="*/ 155677 h 6858001"/>
              <a:gd name="connsiteX9" fmla="*/ 9650368 w 9700459"/>
              <a:gd name="connsiteY9" fmla="*/ 310668 h 6858001"/>
              <a:gd name="connsiteX10" fmla="*/ 9627004 w 9700459"/>
              <a:gd name="connsiteY10" fmla="*/ 466344 h 6858001"/>
              <a:gd name="connsiteX11" fmla="*/ 9607001 w 9700459"/>
              <a:gd name="connsiteY11" fmla="*/ 622707 h 6858001"/>
              <a:gd name="connsiteX12" fmla="*/ 9586830 w 9700459"/>
              <a:gd name="connsiteY12" fmla="*/ 778383 h 6858001"/>
              <a:gd name="connsiteX13" fmla="*/ 9568004 w 9700459"/>
              <a:gd name="connsiteY13" fmla="*/ 934746 h 6858001"/>
              <a:gd name="connsiteX14" fmla="*/ 9551868 w 9700459"/>
              <a:gd name="connsiteY14" fmla="*/ 1089051 h 6858001"/>
              <a:gd name="connsiteX15" fmla="*/ 9536572 w 9700459"/>
              <a:gd name="connsiteY15" fmla="*/ 1245413 h 6858001"/>
              <a:gd name="connsiteX16" fmla="*/ 9522620 w 9700459"/>
              <a:gd name="connsiteY16" fmla="*/ 1401090 h 6858001"/>
              <a:gd name="connsiteX17" fmla="*/ 9510518 w 9700459"/>
              <a:gd name="connsiteY17" fmla="*/ 1554023 h 6858001"/>
              <a:gd name="connsiteX18" fmla="*/ 9498415 w 9700459"/>
              <a:gd name="connsiteY18" fmla="*/ 1709014 h 6858001"/>
              <a:gd name="connsiteX19" fmla="*/ 9488330 w 9700459"/>
              <a:gd name="connsiteY19" fmla="*/ 1861947 h 6858001"/>
              <a:gd name="connsiteX20" fmla="*/ 9480430 w 9700459"/>
              <a:gd name="connsiteY20" fmla="*/ 2014881 h 6858001"/>
              <a:gd name="connsiteX21" fmla="*/ 9472193 w 9700459"/>
              <a:gd name="connsiteY21" fmla="*/ 2167128 h 6858001"/>
              <a:gd name="connsiteX22" fmla="*/ 9465302 w 9700459"/>
              <a:gd name="connsiteY22" fmla="*/ 2318004 h 6858001"/>
              <a:gd name="connsiteX23" fmla="*/ 9460427 w 9700459"/>
              <a:gd name="connsiteY23" fmla="*/ 2467509 h 6858001"/>
              <a:gd name="connsiteX24" fmla="*/ 9456225 w 9700459"/>
              <a:gd name="connsiteY24" fmla="*/ 2617013 h 6858001"/>
              <a:gd name="connsiteX25" fmla="*/ 9452191 w 9700459"/>
              <a:gd name="connsiteY25" fmla="*/ 2765146 h 6858001"/>
              <a:gd name="connsiteX26" fmla="*/ 9450342 w 9700459"/>
              <a:gd name="connsiteY26" fmla="*/ 2911221 h 6858001"/>
              <a:gd name="connsiteX27" fmla="*/ 9448325 w 9700459"/>
              <a:gd name="connsiteY27" fmla="*/ 3057297 h 6858001"/>
              <a:gd name="connsiteX28" fmla="*/ 9447316 w 9700459"/>
              <a:gd name="connsiteY28" fmla="*/ 3201315 h 6858001"/>
              <a:gd name="connsiteX29" fmla="*/ 9448325 w 9700459"/>
              <a:gd name="connsiteY29" fmla="*/ 3343961 h 6858001"/>
              <a:gd name="connsiteX30" fmla="*/ 9448325 w 9700459"/>
              <a:gd name="connsiteY30" fmla="*/ 3485236 h 6858001"/>
              <a:gd name="connsiteX31" fmla="*/ 9450342 w 9700459"/>
              <a:gd name="connsiteY31" fmla="*/ 3625139 h 6858001"/>
              <a:gd name="connsiteX32" fmla="*/ 9453367 w 9700459"/>
              <a:gd name="connsiteY32" fmla="*/ 3762299 h 6858001"/>
              <a:gd name="connsiteX33" fmla="*/ 9456225 w 9700459"/>
              <a:gd name="connsiteY33" fmla="*/ 3898087 h 6858001"/>
              <a:gd name="connsiteX34" fmla="*/ 9459419 w 9700459"/>
              <a:gd name="connsiteY34" fmla="*/ 4031133 h 6858001"/>
              <a:gd name="connsiteX35" fmla="*/ 9464293 w 9700459"/>
              <a:gd name="connsiteY35" fmla="*/ 4163492 h 6858001"/>
              <a:gd name="connsiteX36" fmla="*/ 9469504 w 9700459"/>
              <a:gd name="connsiteY36" fmla="*/ 4293793 h 6858001"/>
              <a:gd name="connsiteX37" fmla="*/ 9474210 w 9700459"/>
              <a:gd name="connsiteY37" fmla="*/ 4421352 h 6858001"/>
              <a:gd name="connsiteX38" fmla="*/ 9487490 w 9700459"/>
              <a:gd name="connsiteY38" fmla="*/ 4670298 h 6858001"/>
              <a:gd name="connsiteX39" fmla="*/ 9501609 w 9700459"/>
              <a:gd name="connsiteY39" fmla="*/ 4908956 h 6858001"/>
              <a:gd name="connsiteX40" fmla="*/ 9516401 w 9700459"/>
              <a:gd name="connsiteY40" fmla="*/ 5138013 h 6858001"/>
              <a:gd name="connsiteX41" fmla="*/ 9532706 w 9700459"/>
              <a:gd name="connsiteY41" fmla="*/ 5354726 h 6858001"/>
              <a:gd name="connsiteX42" fmla="*/ 9549683 w 9700459"/>
              <a:gd name="connsiteY42" fmla="*/ 5561838 h 6858001"/>
              <a:gd name="connsiteX43" fmla="*/ 9568004 w 9700459"/>
              <a:gd name="connsiteY43" fmla="*/ 5753862 h 6858001"/>
              <a:gd name="connsiteX44" fmla="*/ 9585990 w 9700459"/>
              <a:gd name="connsiteY44" fmla="*/ 5934227 h 6858001"/>
              <a:gd name="connsiteX45" fmla="*/ 9603975 w 9700459"/>
              <a:gd name="connsiteY45" fmla="*/ 6100191 h 6858001"/>
              <a:gd name="connsiteX46" fmla="*/ 9620952 w 9700459"/>
              <a:gd name="connsiteY46" fmla="*/ 6252438 h 6858001"/>
              <a:gd name="connsiteX47" fmla="*/ 9637089 w 9700459"/>
              <a:gd name="connsiteY47" fmla="*/ 6387541 h 6858001"/>
              <a:gd name="connsiteX48" fmla="*/ 9652385 w 9700459"/>
              <a:gd name="connsiteY48" fmla="*/ 6509613 h 6858001"/>
              <a:gd name="connsiteX49" fmla="*/ 9665160 w 9700459"/>
              <a:gd name="connsiteY49" fmla="*/ 6612483 h 6858001"/>
              <a:gd name="connsiteX50" fmla="*/ 9677262 w 9700459"/>
              <a:gd name="connsiteY50" fmla="*/ 6698894 h 6858001"/>
              <a:gd name="connsiteX51" fmla="*/ 9694576 w 9700459"/>
              <a:gd name="connsiteY51" fmla="*/ 6817538 h 6858001"/>
              <a:gd name="connsiteX52" fmla="*/ 9700459 w 9700459"/>
              <a:gd name="connsiteY52" fmla="*/ 6858000 h 6858001"/>
              <a:gd name="connsiteX53" fmla="*/ 8795105 w 9700459"/>
              <a:gd name="connsiteY53" fmla="*/ 6858000 h 6858001"/>
              <a:gd name="connsiteX54" fmla="*/ 8795105 w 9700459"/>
              <a:gd name="connsiteY54" fmla="*/ 6858001 h 6858001"/>
              <a:gd name="connsiteX55" fmla="*/ 2704541 w 9700459"/>
              <a:gd name="connsiteY55" fmla="*/ 6858001 h 6858001"/>
              <a:gd name="connsiteX56" fmla="*/ 2704541 w 9700459"/>
              <a:gd name="connsiteY56" fmla="*/ 6858000 h 6858001"/>
              <a:gd name="connsiteX57" fmla="*/ 1517015 w 9700459"/>
              <a:gd name="connsiteY57" fmla="*/ 6858000 h 6858001"/>
              <a:gd name="connsiteX58" fmla="*/ 1323975 w 9700459"/>
              <a:gd name="connsiteY58" fmla="*/ 6858000 h 6858001"/>
              <a:gd name="connsiteX59" fmla="*/ 0 w 9700459"/>
              <a:gd name="connsiteY5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700459" h="6858001">
                <a:moveTo>
                  <a:pt x="0" y="0"/>
                </a:moveTo>
                <a:lnTo>
                  <a:pt x="1323975" y="0"/>
                </a:lnTo>
                <a:lnTo>
                  <a:pt x="1517015" y="0"/>
                </a:lnTo>
                <a:lnTo>
                  <a:pt x="3241265" y="0"/>
                </a:lnTo>
                <a:lnTo>
                  <a:pt x="3241265" y="1"/>
                </a:lnTo>
                <a:lnTo>
                  <a:pt x="8355744" y="1"/>
                </a:lnTo>
                <a:lnTo>
                  <a:pt x="8355744" y="0"/>
                </a:lnTo>
                <a:lnTo>
                  <a:pt x="9699282" y="0"/>
                </a:lnTo>
                <a:lnTo>
                  <a:pt x="9674237" y="155677"/>
                </a:lnTo>
                <a:lnTo>
                  <a:pt x="9650368" y="310668"/>
                </a:lnTo>
                <a:lnTo>
                  <a:pt x="9627004" y="466344"/>
                </a:lnTo>
                <a:lnTo>
                  <a:pt x="9607001" y="622707"/>
                </a:lnTo>
                <a:lnTo>
                  <a:pt x="9586830" y="778383"/>
                </a:lnTo>
                <a:lnTo>
                  <a:pt x="9568004" y="934746"/>
                </a:lnTo>
                <a:lnTo>
                  <a:pt x="9551868" y="1089051"/>
                </a:lnTo>
                <a:lnTo>
                  <a:pt x="9536572" y="1245413"/>
                </a:lnTo>
                <a:lnTo>
                  <a:pt x="9522620" y="1401090"/>
                </a:lnTo>
                <a:lnTo>
                  <a:pt x="9510518" y="1554023"/>
                </a:lnTo>
                <a:lnTo>
                  <a:pt x="9498415" y="1709014"/>
                </a:lnTo>
                <a:lnTo>
                  <a:pt x="9488330" y="1861947"/>
                </a:lnTo>
                <a:lnTo>
                  <a:pt x="9480430" y="2014881"/>
                </a:lnTo>
                <a:lnTo>
                  <a:pt x="9472193" y="2167128"/>
                </a:lnTo>
                <a:lnTo>
                  <a:pt x="9465302" y="2318004"/>
                </a:lnTo>
                <a:lnTo>
                  <a:pt x="9460427" y="2467509"/>
                </a:lnTo>
                <a:lnTo>
                  <a:pt x="9456225" y="2617013"/>
                </a:lnTo>
                <a:lnTo>
                  <a:pt x="9452191" y="2765146"/>
                </a:lnTo>
                <a:lnTo>
                  <a:pt x="9450342" y="2911221"/>
                </a:lnTo>
                <a:lnTo>
                  <a:pt x="9448325" y="3057297"/>
                </a:lnTo>
                <a:lnTo>
                  <a:pt x="9447316" y="3201315"/>
                </a:lnTo>
                <a:lnTo>
                  <a:pt x="9448325" y="3343961"/>
                </a:lnTo>
                <a:lnTo>
                  <a:pt x="9448325" y="3485236"/>
                </a:lnTo>
                <a:lnTo>
                  <a:pt x="9450342" y="3625139"/>
                </a:lnTo>
                <a:lnTo>
                  <a:pt x="9453367" y="3762299"/>
                </a:lnTo>
                <a:lnTo>
                  <a:pt x="9456225" y="3898087"/>
                </a:lnTo>
                <a:lnTo>
                  <a:pt x="9459419" y="4031133"/>
                </a:lnTo>
                <a:lnTo>
                  <a:pt x="9464293" y="4163492"/>
                </a:lnTo>
                <a:lnTo>
                  <a:pt x="9469504" y="4293793"/>
                </a:lnTo>
                <a:lnTo>
                  <a:pt x="9474210" y="4421352"/>
                </a:lnTo>
                <a:lnTo>
                  <a:pt x="9487490" y="4670298"/>
                </a:lnTo>
                <a:lnTo>
                  <a:pt x="9501609" y="4908956"/>
                </a:lnTo>
                <a:lnTo>
                  <a:pt x="9516401" y="5138013"/>
                </a:lnTo>
                <a:lnTo>
                  <a:pt x="9532706" y="5354726"/>
                </a:lnTo>
                <a:lnTo>
                  <a:pt x="9549683" y="5561838"/>
                </a:lnTo>
                <a:lnTo>
                  <a:pt x="9568004" y="5753862"/>
                </a:lnTo>
                <a:lnTo>
                  <a:pt x="9585990" y="5934227"/>
                </a:lnTo>
                <a:lnTo>
                  <a:pt x="9603975" y="6100191"/>
                </a:lnTo>
                <a:lnTo>
                  <a:pt x="9620952" y="6252438"/>
                </a:lnTo>
                <a:lnTo>
                  <a:pt x="9637089" y="6387541"/>
                </a:lnTo>
                <a:lnTo>
                  <a:pt x="9652385" y="6509613"/>
                </a:lnTo>
                <a:lnTo>
                  <a:pt x="9665160" y="6612483"/>
                </a:lnTo>
                <a:lnTo>
                  <a:pt x="9677262" y="6698894"/>
                </a:lnTo>
                <a:lnTo>
                  <a:pt x="9694576" y="6817538"/>
                </a:lnTo>
                <a:lnTo>
                  <a:pt x="9700459" y="6858000"/>
                </a:lnTo>
                <a:lnTo>
                  <a:pt x="8795105" y="6858000"/>
                </a:lnTo>
                <a:lnTo>
                  <a:pt x="8795105" y="6858001"/>
                </a:lnTo>
                <a:lnTo>
                  <a:pt x="2704541" y="6858001"/>
                </a:lnTo>
                <a:lnTo>
                  <a:pt x="2704541" y="6858000"/>
                </a:lnTo>
                <a:lnTo>
                  <a:pt x="1517015" y="6858000"/>
                </a:lnTo>
                <a:lnTo>
                  <a:pt x="1323975" y="6858000"/>
                </a:lnTo>
                <a:lnTo>
                  <a:pt x="0" y="6858000"/>
                </a:lnTo>
                <a:close/>
              </a:path>
            </a:pathLst>
          </a:custGeom>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3" name="Subtitle 2">
            <a:extLst>
              <a:ext uri="{FF2B5EF4-FFF2-40B4-BE49-F238E27FC236}">
                <a16:creationId xmlns:a16="http://schemas.microsoft.com/office/drawing/2014/main" xmlns="" id="{6051F877-EF3D-43E4-919D-D8F5D04CC602}"/>
              </a:ext>
            </a:extLst>
          </p:cNvPr>
          <p:cNvSpPr>
            <a:spLocks noGrp="1"/>
          </p:cNvSpPr>
          <p:nvPr>
            <p:ph type="subTitle" idx="1"/>
          </p:nvPr>
        </p:nvSpPr>
        <p:spPr>
          <a:xfrm>
            <a:off x="1154955" y="4777380"/>
            <a:ext cx="6974911" cy="861420"/>
          </a:xfrm>
        </p:spPr>
        <p:txBody>
          <a:bodyPr>
            <a:normAutofit/>
          </a:bodyPr>
          <a:lstStyle/>
          <a:p>
            <a:r>
              <a:rPr lang="en-US" dirty="0">
                <a:solidFill>
                  <a:schemeClr val="tx1">
                    <a:lumMod val="85000"/>
                    <a:lumOff val="15000"/>
                  </a:schemeClr>
                </a:solidFill>
              </a:rPr>
              <a:t>GROUPS, MECHANISMS OF PATHOGENICITY, CLINICAL SYNDROMES, AND o:h SEROTYPES</a:t>
            </a:r>
          </a:p>
        </p:txBody>
      </p:sp>
      <p:sp>
        <p:nvSpPr>
          <p:cNvPr id="2" name="Title 1">
            <a:extLst>
              <a:ext uri="{FF2B5EF4-FFF2-40B4-BE49-F238E27FC236}">
                <a16:creationId xmlns:a16="http://schemas.microsoft.com/office/drawing/2014/main" xmlns="" id="{7A891BBF-BCC8-4CF4-BA8F-16DAB35C0FFF}"/>
              </a:ext>
            </a:extLst>
          </p:cNvPr>
          <p:cNvSpPr>
            <a:spLocks noGrp="1"/>
          </p:cNvSpPr>
          <p:nvPr>
            <p:ph type="ctrTitle"/>
          </p:nvPr>
        </p:nvSpPr>
        <p:spPr>
          <a:xfrm>
            <a:off x="1359596" y="905147"/>
            <a:ext cx="6974915" cy="3329581"/>
          </a:xfrm>
        </p:spPr>
        <p:txBody>
          <a:bodyPr>
            <a:normAutofit fontScale="90000"/>
          </a:bodyPr>
          <a:lstStyle/>
          <a:p>
            <a:r>
              <a:rPr lang="en-US" dirty="0">
                <a:latin typeface="Arial" panose="020B0604020202020204" pitchFamily="34" charset="0"/>
                <a:ea typeface="Times New Roman" panose="02020603050405020304" pitchFamily="18" charset="0"/>
              </a:rPr>
              <a:t>D</a:t>
            </a:r>
            <a:r>
              <a:rPr lang="en-US" dirty="0">
                <a:effectLst/>
                <a:latin typeface="Arial" panose="020B0604020202020204" pitchFamily="34" charset="0"/>
                <a:ea typeface="Times New Roman" panose="02020603050405020304" pitchFamily="18" charset="0"/>
              </a:rPr>
              <a:t>iarrheagenic </a:t>
            </a:r>
            <a:r>
              <a:rPr lang="en-US" i="1" dirty="0">
                <a:effectLst/>
                <a:latin typeface="Arial" panose="020B0604020202020204" pitchFamily="34" charset="0"/>
                <a:ea typeface="Times New Roman" panose="02020603050405020304" pitchFamily="18" charset="0"/>
              </a:rPr>
              <a:t>E. coli</a:t>
            </a:r>
            <a:r>
              <a:rPr lang="en-US" dirty="0">
                <a:effectLst/>
                <a:latin typeface="Arial" panose="020B0604020202020204" pitchFamily="34" charset="0"/>
                <a:ea typeface="Times New Roman" panose="02020603050405020304" pitchFamily="18" charset="0"/>
              </a:rPr>
              <a:t> Discussion</a:t>
            </a:r>
            <a:endParaRPr lang="en-US" dirty="0"/>
          </a:p>
        </p:txBody>
      </p:sp>
      <p:sp>
        <p:nvSpPr>
          <p:cNvPr id="17" name="Rectangle 13">
            <a:extLst>
              <a:ext uri="{FF2B5EF4-FFF2-40B4-BE49-F238E27FC236}">
                <a16:creationId xmlns:a16="http://schemas.microsoft.com/office/drawing/2014/main" xmlns="" id="{B61A74B3-E247-44D4-8C48-FAE8E205640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01092137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9249182-EBA8-4BCF-868E-726A7BD68462}"/>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xmlns="" id="{174A5ED0-7A2F-4075-A31C-69A00F224F51}"/>
              </a:ext>
            </a:extLst>
          </p:cNvPr>
          <p:cNvSpPr>
            <a:spLocks noGrp="1"/>
          </p:cNvSpPr>
          <p:nvPr>
            <p:ph idx="1"/>
          </p:nvPr>
        </p:nvSpPr>
        <p:spPr>
          <a:xfrm>
            <a:off x="645132" y="1315453"/>
            <a:ext cx="11242068" cy="4957009"/>
          </a:xfrm>
        </p:spPr>
        <p:txBody>
          <a:bodyPr>
            <a:normAutofit fontScale="92500" lnSpcReduction="10000"/>
          </a:bodyPr>
          <a:lstStyle/>
          <a:p>
            <a:r>
              <a:rPr lang="en-US" sz="1200" b="0" i="0" dirty="0">
                <a:solidFill>
                  <a:srgbClr val="303030"/>
                </a:solidFill>
                <a:effectLst/>
                <a:latin typeface="arial" panose="020B0604020202020204" pitchFamily="34" charset="0"/>
              </a:rPr>
              <a:t>Drasar B S, Hill M J. Human intestinal flora. London, United Kingdom: Academic Press, Ltd.; 1974. pp. 36–43. </a:t>
            </a:r>
            <a:r>
              <a:rPr lang="en-US" sz="1200" b="0" i="0" dirty="0">
                <a:solidFill>
                  <a:srgbClr val="303030"/>
                </a:solidFill>
                <a:effectLst/>
                <a:latin typeface="arial" panose="020B0604020202020204" pitchFamily="34" charset="0"/>
                <a:hlinkClick r:id="rId2"/>
              </a:rPr>
              <a:t>https://scholar.google.com/scholar_lookup?title=Human+intestinal+flora&amp;author=B+S+Drasar&amp;author=M+J+Hill&amp;publication_year=1974&amp;</a:t>
            </a:r>
            <a:r>
              <a:rPr lang="en-US" sz="1200" b="0" i="0" dirty="0">
                <a:solidFill>
                  <a:srgbClr val="303030"/>
                </a:solidFill>
                <a:effectLst/>
                <a:latin typeface="arial" panose="020B0604020202020204" pitchFamily="34" charset="0"/>
              </a:rPr>
              <a:t> </a:t>
            </a:r>
          </a:p>
          <a:p>
            <a:pPr algn="l"/>
            <a:r>
              <a:rPr lang="en-US" sz="1200" b="0" i="0" dirty="0">
                <a:solidFill>
                  <a:srgbClr val="303030"/>
                </a:solidFill>
                <a:effectLst/>
                <a:latin typeface="arial" panose="020B0604020202020204" pitchFamily="34" charset="0"/>
              </a:rPr>
              <a:t>Pathogenesis of Escherichia coli diarrhea.</a:t>
            </a:r>
            <a:r>
              <a:rPr lang="en-US" sz="1200" b="0" i="1" dirty="0">
                <a:solidFill>
                  <a:srgbClr val="303030"/>
                </a:solidFill>
                <a:effectLst/>
                <a:latin typeface="arial" panose="020B0604020202020204" pitchFamily="34" charset="0"/>
              </a:rPr>
              <a:t>DuPont HL, Formal SB, Hornick RB, Snyder MJ, Libonati JP, Sheahan DG, LaBrec EH, Kalas JP N Engl J Med. 1971 Jul 1; 285(1):1-9. </a:t>
            </a:r>
            <a:r>
              <a:rPr lang="en-US" sz="1200" b="0" i="1" dirty="0">
                <a:solidFill>
                  <a:srgbClr val="303030"/>
                </a:solidFill>
                <a:effectLst/>
                <a:latin typeface="arial" panose="020B0604020202020204" pitchFamily="34" charset="0"/>
                <a:hlinkClick r:id="rId3"/>
              </a:rPr>
              <a:t>https://www.ncbi.nlm.nih.gov/pmc/articles/PMC121379/#B175</a:t>
            </a:r>
            <a:r>
              <a:rPr lang="en-US" sz="1200" b="0" i="1" dirty="0">
                <a:solidFill>
                  <a:srgbClr val="303030"/>
                </a:solidFill>
                <a:effectLst/>
                <a:latin typeface="arial" panose="020B0604020202020204" pitchFamily="34" charset="0"/>
              </a:rPr>
              <a:t> </a:t>
            </a:r>
          </a:p>
          <a:p>
            <a:pPr algn="l"/>
            <a:r>
              <a:rPr lang="en-US" sz="1200" b="0" i="0" dirty="0">
                <a:solidFill>
                  <a:srgbClr val="303030"/>
                </a:solidFill>
                <a:effectLst/>
                <a:latin typeface="arial" panose="020B0604020202020204" pitchFamily="34" charset="0"/>
              </a:rPr>
              <a:t>Molecular cloning of epithelial cell invasion determinants from enterotoxigenic Escherichia coli.</a:t>
            </a:r>
            <a:r>
              <a:rPr lang="en-US" sz="1200" b="0" i="1" dirty="0">
                <a:solidFill>
                  <a:srgbClr val="303030"/>
                </a:solidFill>
                <a:effectLst/>
                <a:latin typeface="arial" panose="020B0604020202020204" pitchFamily="34" charset="0"/>
              </a:rPr>
              <a:t>Elsinghorst EA, Kopecko DJ nfect Immun. 1992 Jun; 60(6):2409-17. </a:t>
            </a:r>
            <a:r>
              <a:rPr lang="en-US" sz="1200" b="0" i="1" dirty="0">
                <a:solidFill>
                  <a:srgbClr val="303030"/>
                </a:solidFill>
                <a:effectLst/>
                <a:latin typeface="arial" panose="020B0604020202020204" pitchFamily="34" charset="0"/>
                <a:hlinkClick r:id="rId4"/>
              </a:rPr>
              <a:t>https://www.ncbi.nlm.nih.gov/pubmed/1587608/</a:t>
            </a:r>
            <a:r>
              <a:rPr lang="en-US" sz="1200" b="0" i="1" dirty="0">
                <a:solidFill>
                  <a:srgbClr val="303030"/>
                </a:solidFill>
                <a:effectLst/>
                <a:latin typeface="arial" panose="020B0604020202020204" pitchFamily="34" charset="0"/>
              </a:rPr>
              <a:t> </a:t>
            </a:r>
          </a:p>
          <a:p>
            <a:pPr algn="l"/>
            <a:r>
              <a:rPr lang="en-US" sz="1100" b="0" i="0" dirty="0">
                <a:solidFill>
                  <a:srgbClr val="303030"/>
                </a:solidFill>
                <a:effectLst/>
                <a:latin typeface="arial" panose="020B0604020202020204" pitchFamily="34" charset="0"/>
              </a:rPr>
              <a:t>Escherichia coli O114:nonmotile as a pathogen in an outbreak of severe diarrhea associated with a day care center.</a:t>
            </a:r>
            <a:r>
              <a:rPr lang="en-US" sz="1100" b="0" i="1" dirty="0">
                <a:solidFill>
                  <a:srgbClr val="303030"/>
                </a:solidFill>
                <a:effectLst/>
                <a:latin typeface="arial" panose="020B0604020202020204" pitchFamily="34" charset="0"/>
              </a:rPr>
              <a:t>Bower JR, Congeni BL, Cleary TG, Stone RT, Wanger A, Murray BE, Mathewson JJ, Pickering LK J Infect Dis. 1989 Aug; 160(2):243-7. </a:t>
            </a:r>
            <a:r>
              <a:rPr lang="en-US" sz="1100" b="0" i="1" dirty="0">
                <a:solidFill>
                  <a:srgbClr val="303030"/>
                </a:solidFill>
                <a:effectLst/>
                <a:latin typeface="arial" panose="020B0604020202020204" pitchFamily="34" charset="0"/>
                <a:hlinkClick r:id="rId5"/>
              </a:rPr>
              <a:t>https://www.ncbi.nlm.nih.gov/pubmed/2668422/</a:t>
            </a:r>
            <a:r>
              <a:rPr lang="en-US" sz="1100" b="0" i="1" dirty="0">
                <a:solidFill>
                  <a:srgbClr val="303030"/>
                </a:solidFill>
                <a:effectLst/>
                <a:latin typeface="arial" panose="020B0604020202020204" pitchFamily="34" charset="0"/>
              </a:rPr>
              <a:t> </a:t>
            </a:r>
          </a:p>
          <a:p>
            <a:pPr algn="l"/>
            <a:r>
              <a:rPr lang="en-US" sz="1100" b="0" i="0" dirty="0">
                <a:solidFill>
                  <a:srgbClr val="303030"/>
                </a:solidFill>
                <a:effectLst/>
                <a:latin typeface="arial" panose="020B0604020202020204" pitchFamily="34" charset="0"/>
              </a:rPr>
              <a:t>Attaching and effacing activities of rabbit and human enteropathogenic Escherichia coli in pig and rabbit intestines.</a:t>
            </a:r>
            <a:r>
              <a:rPr lang="en-US" sz="1100" b="0" i="1" dirty="0">
                <a:solidFill>
                  <a:srgbClr val="303030"/>
                </a:solidFill>
                <a:effectLst/>
                <a:latin typeface="arial" panose="020B0604020202020204" pitchFamily="34" charset="0"/>
              </a:rPr>
              <a:t>Moon HW, Whipp SC, Argenzio RA, Levine MM, Giannella RA Infect Immun. 1983 Sep; 41(3):1340-51. </a:t>
            </a:r>
            <a:r>
              <a:rPr lang="en-US" sz="1100" b="0" i="1" dirty="0">
                <a:solidFill>
                  <a:srgbClr val="303030"/>
                </a:solidFill>
                <a:effectLst/>
                <a:latin typeface="arial" panose="020B0604020202020204" pitchFamily="34" charset="0"/>
                <a:hlinkClick r:id="rId6"/>
              </a:rPr>
              <a:t>https://www.ncbi.nlm.nih.gov/pubmed/341657/</a:t>
            </a:r>
            <a:r>
              <a:rPr lang="en-US" sz="1100" b="0" i="1" dirty="0">
                <a:solidFill>
                  <a:srgbClr val="303030"/>
                </a:solidFill>
                <a:effectLst/>
                <a:latin typeface="arial" panose="020B0604020202020204" pitchFamily="34" charset="0"/>
              </a:rPr>
              <a:t> </a:t>
            </a:r>
          </a:p>
          <a:p>
            <a:pPr algn="l"/>
            <a:r>
              <a:rPr lang="en-US" sz="1100" b="0" i="0" dirty="0">
                <a:solidFill>
                  <a:srgbClr val="303030"/>
                </a:solidFill>
                <a:effectLst/>
                <a:latin typeface="arial" panose="020B0604020202020204" pitchFamily="34" charset="0"/>
              </a:rPr>
              <a:t>261. Griffin P M. </a:t>
            </a:r>
            <a:r>
              <a:rPr lang="en-US" sz="1100" b="0" i="1" dirty="0">
                <a:solidFill>
                  <a:srgbClr val="303030"/>
                </a:solidFill>
                <a:effectLst/>
                <a:latin typeface="arial" panose="020B0604020202020204" pitchFamily="34" charset="0"/>
              </a:rPr>
              <a:t>Escherichia coli</a:t>
            </a:r>
            <a:r>
              <a:rPr lang="en-US" sz="1100" b="0" i="0" dirty="0">
                <a:solidFill>
                  <a:srgbClr val="303030"/>
                </a:solidFill>
                <a:effectLst/>
                <a:latin typeface="arial" panose="020B0604020202020204" pitchFamily="34" charset="0"/>
              </a:rPr>
              <a:t> O157:H7 and other enterohemorrhagic </a:t>
            </a:r>
            <a:r>
              <a:rPr lang="en-US" sz="1100" b="0" i="1" dirty="0">
                <a:solidFill>
                  <a:srgbClr val="303030"/>
                </a:solidFill>
                <a:effectLst/>
                <a:latin typeface="arial" panose="020B0604020202020204" pitchFamily="34" charset="0"/>
              </a:rPr>
              <a:t>Escherichia coli</a:t>
            </a:r>
            <a:r>
              <a:rPr lang="en-US" sz="1100" b="0" i="0" dirty="0">
                <a:solidFill>
                  <a:srgbClr val="303030"/>
                </a:solidFill>
                <a:effectLst/>
                <a:latin typeface="arial" panose="020B0604020202020204" pitchFamily="34" charset="0"/>
              </a:rPr>
              <a:t>. In: Blaser M J, Smith P D, Ravdin J I, Greenberg H B, Guerrant R L, editors. Infections of the gastrointestinal tract. New York, N.Y: Raven Press; 1995. pp. 739–  </a:t>
            </a:r>
            <a:r>
              <a:rPr lang="en-US" sz="1100" b="0" i="0" dirty="0">
                <a:solidFill>
                  <a:srgbClr val="303030"/>
                </a:solidFill>
                <a:effectLst/>
                <a:latin typeface="arial" panose="020B0604020202020204" pitchFamily="34" charset="0"/>
                <a:hlinkClick r:id="rId7"/>
              </a:rPr>
              <a:t>https://scholar.google.com/scholar_lookup?title=Infections+of+the+gastrointestinal+tract.&amp;author=P+M+Griffin&amp;publication_year=1995&amp;</a:t>
            </a:r>
            <a:r>
              <a:rPr lang="en-US" sz="1100" b="0" i="0" dirty="0">
                <a:solidFill>
                  <a:srgbClr val="303030"/>
                </a:solidFill>
                <a:effectLst/>
                <a:latin typeface="arial" panose="020B0604020202020204" pitchFamily="34" charset="0"/>
              </a:rPr>
              <a:t> </a:t>
            </a:r>
            <a:endParaRPr lang="en-US" sz="1200" b="0" i="1" dirty="0">
              <a:solidFill>
                <a:srgbClr val="303030"/>
              </a:solidFill>
              <a:effectLst/>
              <a:latin typeface="arial" panose="020B0604020202020204" pitchFamily="34" charset="0"/>
            </a:endParaRPr>
          </a:p>
          <a:p>
            <a:pPr algn="l"/>
            <a:r>
              <a:rPr lang="en-US" sz="1100" b="0" i="0" dirty="0">
                <a:solidFill>
                  <a:srgbClr val="303030"/>
                </a:solidFill>
                <a:effectLst/>
                <a:latin typeface="arial" panose="020B0604020202020204" pitchFamily="34" charset="0"/>
              </a:rPr>
              <a:t>Characterization of enteroadherent-aggregative Escherichia coli, a putative agent of diarrheal disease.</a:t>
            </a:r>
            <a:r>
              <a:rPr lang="en-US" sz="1100" b="0" i="1" dirty="0">
                <a:solidFill>
                  <a:srgbClr val="303030"/>
                </a:solidFill>
                <a:effectLst/>
                <a:latin typeface="arial" panose="020B0604020202020204" pitchFamily="34" charset="0"/>
              </a:rPr>
              <a:t>Vial PA, Robins-Browne R, Lior H, Prado V, Kaper JB, Nataro JP, Maneval D, Elsayed A, Levine MM J Infect Dis. 1988 Jul; 158(1):70-9. </a:t>
            </a:r>
            <a:r>
              <a:rPr lang="en-US" sz="1100" b="0" i="1" dirty="0">
                <a:solidFill>
                  <a:srgbClr val="303030"/>
                </a:solidFill>
                <a:effectLst/>
                <a:latin typeface="arial" panose="020B0604020202020204" pitchFamily="34" charset="0"/>
                <a:hlinkClick r:id="rId8"/>
              </a:rPr>
              <a:t>https://www.ncbi.nlm.nih.gov/pubmed/2899125/</a:t>
            </a:r>
            <a:r>
              <a:rPr lang="en-US" sz="1100" b="0" i="1" dirty="0">
                <a:solidFill>
                  <a:srgbClr val="303030"/>
                </a:solidFill>
                <a:effectLst/>
                <a:latin typeface="arial" panose="020B0604020202020204" pitchFamily="34" charset="0"/>
              </a:rPr>
              <a:t> </a:t>
            </a:r>
          </a:p>
          <a:p>
            <a:pPr algn="l"/>
            <a:r>
              <a:rPr lang="en-US" sz="1050" b="0" i="0" dirty="0">
                <a:solidFill>
                  <a:srgbClr val="303030"/>
                </a:solidFill>
                <a:effectLst/>
                <a:latin typeface="arial" panose="020B0604020202020204" pitchFamily="34" charset="0"/>
              </a:rPr>
              <a:t>Enteroaggregative Escherichia coli associated with persistent diarrhea in a cohort of rural children in India.</a:t>
            </a:r>
            <a:r>
              <a:rPr lang="en-US" sz="1050" b="0" i="1" dirty="0">
                <a:solidFill>
                  <a:srgbClr val="303030"/>
                </a:solidFill>
                <a:effectLst/>
                <a:latin typeface="arial" panose="020B0604020202020204" pitchFamily="34" charset="0"/>
              </a:rPr>
              <a:t>Bhan MK, Raj P, Levine MM, Kaper JB, Bhandari N, Srivastava R, Kumar R, Sazawal S J Infect Dis. 1989 Jun; 159(6):1061-4. </a:t>
            </a:r>
            <a:r>
              <a:rPr lang="en-US" sz="1050" b="0" i="1" dirty="0">
                <a:solidFill>
                  <a:srgbClr val="303030"/>
                </a:solidFill>
                <a:effectLst/>
                <a:latin typeface="arial" panose="020B0604020202020204" pitchFamily="34" charset="0"/>
                <a:hlinkClick r:id="rId9"/>
              </a:rPr>
              <a:t>https://www.ncbi.nlm.nih.gov/pubmed/2656875/</a:t>
            </a:r>
            <a:r>
              <a:rPr lang="en-US" sz="1050" b="0" i="1" dirty="0">
                <a:solidFill>
                  <a:srgbClr val="303030"/>
                </a:solidFill>
                <a:effectLst/>
                <a:latin typeface="arial" panose="020B0604020202020204" pitchFamily="34" charset="0"/>
              </a:rPr>
              <a:t> </a:t>
            </a:r>
          </a:p>
          <a:p>
            <a:pPr algn="l"/>
            <a:r>
              <a:rPr lang="en-US" sz="1050" b="0" i="0" dirty="0">
                <a:solidFill>
                  <a:srgbClr val="303030"/>
                </a:solidFill>
                <a:effectLst/>
                <a:latin typeface="arial" panose="020B0604020202020204" pitchFamily="34" charset="0"/>
              </a:rPr>
              <a:t>Shigella subversion of the cellular cytoskeleton: a strategy for epithelial colonization.</a:t>
            </a:r>
            <a:r>
              <a:rPr lang="en-US" sz="1050" b="0" i="1" dirty="0">
                <a:solidFill>
                  <a:srgbClr val="303030"/>
                </a:solidFill>
                <a:effectLst/>
                <a:latin typeface="arial" panose="020B0604020202020204" pitchFamily="34" charset="0"/>
              </a:rPr>
              <a:t>Goldberg MB, Sansonetti PJ Infect Immun. 1993 Dec; 61(12):4941-6. </a:t>
            </a:r>
            <a:r>
              <a:rPr lang="en-US" sz="1050" b="0" i="1" dirty="0">
                <a:solidFill>
                  <a:srgbClr val="303030"/>
                </a:solidFill>
                <a:effectLst/>
                <a:latin typeface="arial" panose="020B0604020202020204" pitchFamily="34" charset="0"/>
                <a:hlinkClick r:id="rId10"/>
              </a:rPr>
              <a:t>https://www.ncbi.nlm.nih.gov/pubmed/8225568/</a:t>
            </a:r>
            <a:r>
              <a:rPr lang="en-US" sz="1050" b="0" i="1" dirty="0">
                <a:solidFill>
                  <a:srgbClr val="303030"/>
                </a:solidFill>
                <a:effectLst/>
                <a:latin typeface="arial" panose="020B0604020202020204" pitchFamily="34" charset="0"/>
              </a:rPr>
              <a:t> </a:t>
            </a:r>
          </a:p>
          <a:p>
            <a:pPr algn="l"/>
            <a:r>
              <a:rPr lang="en-US" sz="1050" b="0" i="0" dirty="0">
                <a:solidFill>
                  <a:srgbClr val="303030"/>
                </a:solidFill>
                <a:effectLst/>
                <a:latin typeface="arial" panose="020B0604020202020204" pitchFamily="34" charset="0"/>
              </a:rPr>
              <a:t>413. Marier R, Wells J G, Swanson R C, Dallhan W, Mehlman I J. An outbreak of enteropathogenic </a:t>
            </a:r>
            <a:r>
              <a:rPr lang="en-US" sz="1050" b="0" i="1" dirty="0">
                <a:solidFill>
                  <a:srgbClr val="303030"/>
                </a:solidFill>
                <a:effectLst/>
                <a:latin typeface="arial" panose="020B0604020202020204" pitchFamily="34" charset="0"/>
              </a:rPr>
              <a:t>Escherichia coli</a:t>
            </a:r>
            <a:r>
              <a:rPr lang="en-US" sz="1050" b="0" i="0" dirty="0">
                <a:solidFill>
                  <a:srgbClr val="303030"/>
                </a:solidFill>
                <a:effectLst/>
                <a:latin typeface="arial" panose="020B0604020202020204" pitchFamily="34" charset="0"/>
              </a:rPr>
              <a:t> foodborne disease traced to imported french cheese. Lancet. 1973;</a:t>
            </a:r>
            <a:r>
              <a:rPr lang="en-US" sz="1050" b="1" i="0" dirty="0">
                <a:solidFill>
                  <a:srgbClr val="303030"/>
                </a:solidFill>
                <a:effectLst/>
                <a:latin typeface="arial" panose="020B0604020202020204" pitchFamily="34" charset="0"/>
              </a:rPr>
              <a:t>ii</a:t>
            </a:r>
            <a:r>
              <a:rPr lang="en-US" sz="1050" b="0" i="0" dirty="0">
                <a:solidFill>
                  <a:srgbClr val="303030"/>
                </a:solidFill>
                <a:effectLst/>
                <a:latin typeface="arial" panose="020B0604020202020204" pitchFamily="34" charset="0"/>
              </a:rPr>
              <a:t>:1376–1378. </a:t>
            </a:r>
            <a:r>
              <a:rPr lang="en-US" sz="1050" b="0" i="0" dirty="0">
                <a:solidFill>
                  <a:srgbClr val="303030"/>
                </a:solidFill>
                <a:effectLst/>
                <a:latin typeface="arial" panose="020B0604020202020204" pitchFamily="34" charset="0"/>
                <a:hlinkClick r:id="rId11"/>
              </a:rPr>
              <a:t>https://www.ncbi.nlm.nih.gov/pubmed/6370005/</a:t>
            </a:r>
            <a:r>
              <a:rPr lang="en-US" sz="1050" b="0" i="0" dirty="0">
                <a:solidFill>
                  <a:srgbClr val="303030"/>
                </a:solidFill>
                <a:effectLst/>
                <a:latin typeface="arial" panose="020B0604020202020204" pitchFamily="34" charset="0"/>
              </a:rPr>
              <a:t> </a:t>
            </a:r>
          </a:p>
          <a:p>
            <a:pPr algn="l"/>
            <a:r>
              <a:rPr lang="en-US" sz="1050" b="0" i="0" dirty="0">
                <a:solidFill>
                  <a:srgbClr val="303030"/>
                </a:solidFill>
                <a:effectLst/>
                <a:latin typeface="arial" panose="020B0604020202020204" pitchFamily="34" charset="0"/>
              </a:rPr>
              <a:t>Nataro JP, Kaper JB. Diarrheagenic Escherichia coli [published correction appears in Clin Microbiol Rev 1998 Apr;11(2):403]. </a:t>
            </a:r>
            <a:r>
              <a:rPr lang="en-US" sz="1050" b="0" i="1" dirty="0">
                <a:solidFill>
                  <a:srgbClr val="303030"/>
                </a:solidFill>
                <a:effectLst/>
                <a:latin typeface="arial" panose="020B0604020202020204" pitchFamily="34" charset="0"/>
              </a:rPr>
              <a:t>Clin Microbiol Rev</a:t>
            </a:r>
            <a:r>
              <a:rPr lang="en-US" sz="1050" b="0" i="0" dirty="0">
                <a:solidFill>
                  <a:srgbClr val="303030"/>
                </a:solidFill>
                <a:effectLst/>
                <a:latin typeface="arial" panose="020B0604020202020204" pitchFamily="34" charset="0"/>
              </a:rPr>
              <a:t>. 1998;11(1):142-201. doi:10.1128/CMR.11.1.142  </a:t>
            </a:r>
            <a:r>
              <a:rPr lang="en-US" sz="1050" b="0" i="0" dirty="0">
                <a:solidFill>
                  <a:srgbClr val="303030"/>
                </a:solidFill>
                <a:effectLst/>
                <a:latin typeface="arial" panose="020B0604020202020204" pitchFamily="34" charset="0"/>
                <a:hlinkClick r:id="rId12"/>
              </a:rPr>
              <a:t>https://www.ncbi.nlm.nih.gov/pmc/articles/PMC121379/</a:t>
            </a:r>
            <a:r>
              <a:rPr lang="en-US" sz="1050" b="0" i="0" dirty="0">
                <a:solidFill>
                  <a:srgbClr val="303030"/>
                </a:solidFill>
                <a:effectLst/>
                <a:latin typeface="arial" panose="020B0604020202020204" pitchFamily="34" charset="0"/>
              </a:rPr>
              <a:t> </a:t>
            </a:r>
            <a:endParaRPr lang="en-US" sz="1050" dirty="0">
              <a:solidFill>
                <a:srgbClr val="303030"/>
              </a:solidFill>
              <a:latin typeface="arial" panose="020B0604020202020204" pitchFamily="34" charset="0"/>
            </a:endParaRPr>
          </a:p>
          <a:p>
            <a:pPr algn="l"/>
            <a:r>
              <a:rPr lang="en-US" sz="1050" b="0" i="0" dirty="0">
                <a:solidFill>
                  <a:srgbClr val="333333"/>
                </a:solidFill>
                <a:effectLst/>
                <a:latin typeface="-apple-system"/>
              </a:rPr>
              <a:t>Duan, Q., Yao, F. &amp; Zhu, G. Major virulence factors of enterotoxigenic </a:t>
            </a:r>
            <a:r>
              <a:rPr lang="en-US" sz="1050" b="1" i="1" dirty="0">
                <a:solidFill>
                  <a:srgbClr val="333333"/>
                </a:solidFill>
                <a:effectLst/>
                <a:latin typeface="-apple-system"/>
              </a:rPr>
              <a:t>Escherichia coli</a:t>
            </a:r>
            <a:r>
              <a:rPr lang="en-US" sz="1050" b="0" i="0" dirty="0">
                <a:solidFill>
                  <a:srgbClr val="333333"/>
                </a:solidFill>
                <a:effectLst/>
                <a:latin typeface="-apple-system"/>
              </a:rPr>
              <a:t> in pigs. </a:t>
            </a:r>
            <a:r>
              <a:rPr lang="en-US" sz="1050" b="0" i="1" dirty="0">
                <a:solidFill>
                  <a:srgbClr val="333333"/>
                </a:solidFill>
                <a:effectLst/>
                <a:latin typeface="-apple-system"/>
              </a:rPr>
              <a:t>Ann Microbiol</a:t>
            </a:r>
            <a:r>
              <a:rPr lang="en-US" sz="1050" b="0" i="0" dirty="0">
                <a:solidFill>
                  <a:srgbClr val="333333"/>
                </a:solidFill>
                <a:effectLst/>
                <a:latin typeface="-apple-system"/>
              </a:rPr>
              <a:t> </a:t>
            </a:r>
            <a:r>
              <a:rPr lang="en-US" sz="1050" b="1" i="0" dirty="0">
                <a:solidFill>
                  <a:srgbClr val="333333"/>
                </a:solidFill>
                <a:effectLst/>
                <a:latin typeface="-apple-system"/>
              </a:rPr>
              <a:t>62, </a:t>
            </a:r>
            <a:r>
              <a:rPr lang="en-US" sz="1050" b="0" i="0" dirty="0">
                <a:solidFill>
                  <a:srgbClr val="333333"/>
                </a:solidFill>
                <a:effectLst/>
                <a:latin typeface="-apple-system"/>
              </a:rPr>
              <a:t>7–14 (2012). </a:t>
            </a:r>
            <a:r>
              <a:rPr lang="en-US" sz="1050" b="0" i="0" dirty="0">
                <a:solidFill>
                  <a:srgbClr val="333333"/>
                </a:solidFill>
                <a:effectLst/>
                <a:latin typeface="-apple-system"/>
                <a:hlinkClick r:id="rId13"/>
              </a:rPr>
              <a:t>https://doi.org/10.1007/s13213-011-0279-5</a:t>
            </a:r>
            <a:r>
              <a:rPr lang="en-US" sz="1050" b="0" i="0" dirty="0">
                <a:solidFill>
                  <a:srgbClr val="333333"/>
                </a:solidFill>
                <a:effectLst/>
                <a:latin typeface="-apple-system"/>
              </a:rPr>
              <a:t> </a:t>
            </a:r>
            <a:endParaRPr lang="en-US" sz="1100" b="0" i="1" dirty="0">
              <a:solidFill>
                <a:srgbClr val="303030"/>
              </a:solidFill>
              <a:effectLst/>
              <a:latin typeface="arial" panose="020B0604020202020204" pitchFamily="34" charset="0"/>
            </a:endParaRPr>
          </a:p>
          <a:p>
            <a:endParaRPr lang="en-US" sz="1200" dirty="0"/>
          </a:p>
        </p:txBody>
      </p:sp>
    </p:spTree>
    <p:extLst>
      <p:ext uri="{BB962C8B-B14F-4D97-AF65-F5344CB8AC3E}">
        <p14:creationId xmlns:p14="http://schemas.microsoft.com/office/powerpoint/2010/main" val="2677774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5259DB-8A73-483E-8130-6BD719B6881B}"/>
              </a:ext>
            </a:extLst>
          </p:cNvPr>
          <p:cNvSpPr>
            <a:spLocks noGrp="1"/>
          </p:cNvSpPr>
          <p:nvPr>
            <p:ph type="title"/>
          </p:nvPr>
        </p:nvSpPr>
        <p:spPr/>
        <p:txBody>
          <a:bodyPr/>
          <a:lstStyle/>
          <a:p>
            <a:r>
              <a:rPr lang="en-US" sz="7200" b="0" dirty="0">
                <a:solidFill>
                  <a:schemeClr val="tx1"/>
                </a:solidFill>
                <a:effectLst/>
              </a:rPr>
              <a:t>Escherichia coli</a:t>
            </a:r>
            <a:endParaRPr lang="en-US" sz="7200" dirty="0">
              <a:solidFill>
                <a:schemeClr val="tx1"/>
              </a:solidFill>
            </a:endParaRPr>
          </a:p>
        </p:txBody>
      </p:sp>
      <p:sp>
        <p:nvSpPr>
          <p:cNvPr id="3" name="Content Placeholder 2">
            <a:extLst>
              <a:ext uri="{FF2B5EF4-FFF2-40B4-BE49-F238E27FC236}">
                <a16:creationId xmlns:a16="http://schemas.microsoft.com/office/drawing/2014/main" xmlns="" id="{ED02B01E-572B-4B73-B2A2-74E5E0B13EAA}"/>
              </a:ext>
            </a:extLst>
          </p:cNvPr>
          <p:cNvSpPr>
            <a:spLocks noGrp="1"/>
          </p:cNvSpPr>
          <p:nvPr>
            <p:ph idx="1"/>
          </p:nvPr>
        </p:nvSpPr>
        <p:spPr>
          <a:xfrm>
            <a:off x="1103312" y="2052918"/>
            <a:ext cx="8946541" cy="4352364"/>
          </a:xfrm>
        </p:spPr>
        <p:txBody>
          <a:bodyPr>
            <a:normAutofit fontScale="92500" lnSpcReduction="20000"/>
          </a:bodyPr>
          <a:lstStyle/>
          <a:p>
            <a:r>
              <a:rPr lang="en-US" sz="2800" dirty="0"/>
              <a:t>I</a:t>
            </a:r>
            <a:r>
              <a:rPr lang="en-US" sz="2800" b="0" i="0" dirty="0">
                <a:effectLst/>
              </a:rPr>
              <a:t>s the predominant facultative anaerobe of the human colonic flora. </a:t>
            </a:r>
          </a:p>
          <a:p>
            <a:r>
              <a:rPr lang="en-US" sz="2800" b="0" i="0" dirty="0">
                <a:effectLst/>
              </a:rPr>
              <a:t>The organism typically colonizes the infant gastrointestinal tract within hours of life, and, thereafter, </a:t>
            </a:r>
            <a:r>
              <a:rPr lang="en-US" sz="2800" b="0" i="1" dirty="0">
                <a:effectLst/>
              </a:rPr>
              <a:t>E. coli</a:t>
            </a:r>
            <a:r>
              <a:rPr lang="en-US" sz="2800" b="0" i="0" dirty="0">
                <a:effectLst/>
              </a:rPr>
              <a:t> and the host derive mutual benefit.</a:t>
            </a:r>
          </a:p>
          <a:p>
            <a:r>
              <a:rPr lang="en-US" sz="2800" b="0" i="0" dirty="0">
                <a:effectLst/>
              </a:rPr>
              <a:t> </a:t>
            </a:r>
            <a:r>
              <a:rPr lang="en-US" sz="2800" b="0" i="1" dirty="0">
                <a:effectLst/>
              </a:rPr>
              <a:t>E. coli</a:t>
            </a:r>
            <a:r>
              <a:rPr lang="en-US" sz="2800" b="0" i="0" dirty="0">
                <a:effectLst/>
              </a:rPr>
              <a:t> usually remains harmlessly confined to the intestinal lumen; however, in the debilitated or immunosuppressed host.</a:t>
            </a:r>
          </a:p>
          <a:p>
            <a:r>
              <a:rPr lang="en-US" sz="2800" dirty="0"/>
              <a:t>Three general clinical syndromes result from infection with pathogenic E.coli strains: </a:t>
            </a:r>
            <a:r>
              <a:rPr lang="en-US" sz="2800" b="0" i="0" dirty="0">
                <a:effectLst/>
                <a:latin typeface="+mn-lt"/>
              </a:rPr>
              <a:t>urinary tract infection, meningitis, and diarrheal disease.</a:t>
            </a:r>
            <a:endParaRPr lang="en-US" sz="2800" dirty="0">
              <a:latin typeface="+mn-lt"/>
            </a:endParaRPr>
          </a:p>
        </p:txBody>
      </p:sp>
    </p:spTree>
    <p:extLst>
      <p:ext uri="{BB962C8B-B14F-4D97-AF65-F5344CB8AC3E}">
        <p14:creationId xmlns:p14="http://schemas.microsoft.com/office/powerpoint/2010/main" val="2946130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12F640-0434-4840-A946-63B279D9D47E}"/>
              </a:ext>
            </a:extLst>
          </p:cNvPr>
          <p:cNvSpPr>
            <a:spLocks noGrp="1"/>
          </p:cNvSpPr>
          <p:nvPr>
            <p:ph type="title"/>
          </p:nvPr>
        </p:nvSpPr>
        <p:spPr/>
        <p:txBody>
          <a:bodyPr/>
          <a:lstStyle/>
          <a:p>
            <a:r>
              <a:rPr lang="en-US" sz="4800" dirty="0">
                <a:solidFill>
                  <a:schemeClr val="tx1"/>
                </a:solidFill>
              </a:rPr>
              <a:t>The </a:t>
            </a:r>
            <a:r>
              <a:rPr lang="en-US" sz="4800" b="0" i="0" dirty="0">
                <a:solidFill>
                  <a:schemeClr val="tx1"/>
                </a:solidFill>
                <a:effectLst/>
              </a:rPr>
              <a:t>diarrheagenic </a:t>
            </a:r>
            <a:r>
              <a:rPr lang="en-US" sz="4800" b="0" i="1" dirty="0">
                <a:solidFill>
                  <a:schemeClr val="tx1"/>
                </a:solidFill>
                <a:effectLst/>
              </a:rPr>
              <a:t>E. coli</a:t>
            </a:r>
            <a:r>
              <a:rPr lang="en-US" sz="4800" b="0" i="0" dirty="0">
                <a:solidFill>
                  <a:schemeClr val="tx1"/>
                </a:solidFill>
                <a:effectLst/>
              </a:rPr>
              <a:t> strains</a:t>
            </a:r>
            <a:endParaRPr lang="en-US" sz="4800" dirty="0">
              <a:solidFill>
                <a:schemeClr val="tx1"/>
              </a:solidFill>
            </a:endParaRPr>
          </a:p>
        </p:txBody>
      </p:sp>
      <p:sp>
        <p:nvSpPr>
          <p:cNvPr id="3" name="Content Placeholder 2">
            <a:extLst>
              <a:ext uri="{FF2B5EF4-FFF2-40B4-BE49-F238E27FC236}">
                <a16:creationId xmlns:a16="http://schemas.microsoft.com/office/drawing/2014/main" xmlns="" id="{7597281C-227F-4512-84FE-14CE050FBDF4}"/>
              </a:ext>
            </a:extLst>
          </p:cNvPr>
          <p:cNvSpPr>
            <a:spLocks noGrp="1"/>
          </p:cNvSpPr>
          <p:nvPr>
            <p:ph idx="1"/>
          </p:nvPr>
        </p:nvSpPr>
        <p:spPr/>
        <p:txBody>
          <a:bodyPr>
            <a:normAutofit/>
          </a:bodyPr>
          <a:lstStyle/>
          <a:p>
            <a:pPr algn="l"/>
            <a:r>
              <a:rPr lang="en-US" sz="3600" i="1" dirty="0">
                <a:effectLst/>
              </a:rPr>
              <a:t> enterotoxigenic e. coli </a:t>
            </a:r>
            <a:r>
              <a:rPr lang="en-US" sz="3600" i="1" cap="all" dirty="0">
                <a:latin typeface="+mn-lt"/>
              </a:rPr>
              <a:t>(ETEC)</a:t>
            </a:r>
            <a:endParaRPr lang="en-US" sz="3600" i="1" dirty="0">
              <a:effectLst/>
              <a:latin typeface="+mn-lt"/>
            </a:endParaRPr>
          </a:p>
          <a:p>
            <a:r>
              <a:rPr lang="en-US" sz="3600" i="1" dirty="0">
                <a:effectLst/>
              </a:rPr>
              <a:t> enteropathogenic E. coli (EPEC)</a:t>
            </a:r>
          </a:p>
          <a:p>
            <a:r>
              <a:rPr lang="en-US" sz="3600" i="1" dirty="0">
                <a:effectLst/>
              </a:rPr>
              <a:t> enterohemorrhagic E. coli (EHEC)</a:t>
            </a:r>
          </a:p>
          <a:p>
            <a:r>
              <a:rPr lang="en-US" sz="3600" i="1" dirty="0">
                <a:effectLst/>
              </a:rPr>
              <a:t> enteroaggregative E. coli  (EAEC)</a:t>
            </a:r>
          </a:p>
          <a:p>
            <a:pPr algn="l"/>
            <a:r>
              <a:rPr lang="en-US" sz="3600" i="1" dirty="0">
                <a:effectLst/>
              </a:rPr>
              <a:t> enteroinvasive e. coli </a:t>
            </a:r>
            <a:r>
              <a:rPr lang="en-US" sz="3600" i="1" cap="all" dirty="0">
                <a:effectLst/>
              </a:rPr>
              <a:t>(EIEC)</a:t>
            </a:r>
          </a:p>
          <a:p>
            <a:pPr marL="0" indent="0">
              <a:buNone/>
            </a:pPr>
            <a:r>
              <a:rPr lang="en-US" dirty="0"/>
              <a:t/>
            </a:r>
            <a:br>
              <a:rPr lang="en-US" dirty="0"/>
            </a:br>
            <a:endParaRPr lang="en-US" dirty="0"/>
          </a:p>
        </p:txBody>
      </p:sp>
    </p:spTree>
    <p:extLst>
      <p:ext uri="{BB962C8B-B14F-4D97-AF65-F5344CB8AC3E}">
        <p14:creationId xmlns:p14="http://schemas.microsoft.com/office/powerpoint/2010/main" val="3901406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DB5251-0CD8-4858-981A-20FC13159027}"/>
              </a:ext>
            </a:extLst>
          </p:cNvPr>
          <p:cNvSpPr>
            <a:spLocks noGrp="1"/>
          </p:cNvSpPr>
          <p:nvPr>
            <p:ph type="title"/>
          </p:nvPr>
        </p:nvSpPr>
        <p:spPr>
          <a:xfrm>
            <a:off x="1001964" y="356539"/>
            <a:ext cx="9252154" cy="1223983"/>
          </a:xfrm>
        </p:spPr>
        <p:txBody>
          <a:bodyPr>
            <a:normAutofit/>
          </a:bodyPr>
          <a:lstStyle/>
          <a:p>
            <a:r>
              <a:rPr lang="en-US" i="1" dirty="0">
                <a:effectLst/>
              </a:rPr>
              <a:t> enterotoxigenic e. coli</a:t>
            </a:r>
            <a:r>
              <a:rPr lang="en-US" i="0" dirty="0">
                <a:effectLst/>
              </a:rPr>
              <a:t> </a:t>
            </a:r>
            <a:r>
              <a:rPr lang="en-US" cap="all" dirty="0">
                <a:latin typeface="+mn-lt"/>
              </a:rPr>
              <a:t>(ETEC)</a:t>
            </a:r>
            <a:endParaRPr lang="en-US" i="0" dirty="0">
              <a:effectLst/>
              <a:latin typeface="+mn-lt"/>
            </a:endParaRPr>
          </a:p>
        </p:txBody>
      </p:sp>
      <p:sp>
        <p:nvSpPr>
          <p:cNvPr id="3" name="Content Placeholder 2">
            <a:extLst>
              <a:ext uri="{FF2B5EF4-FFF2-40B4-BE49-F238E27FC236}">
                <a16:creationId xmlns:a16="http://schemas.microsoft.com/office/drawing/2014/main" xmlns="" id="{4EB44B82-8BCB-4499-9A93-94FD5F49E072}"/>
              </a:ext>
            </a:extLst>
          </p:cNvPr>
          <p:cNvSpPr>
            <a:spLocks noGrp="1"/>
          </p:cNvSpPr>
          <p:nvPr>
            <p:ph idx="1"/>
          </p:nvPr>
        </p:nvSpPr>
        <p:spPr>
          <a:xfrm>
            <a:off x="1103311" y="2052214"/>
            <a:ext cx="5965394" cy="4196185"/>
          </a:xfrm>
        </p:spPr>
        <p:txBody>
          <a:bodyPr>
            <a:normAutofit lnSpcReduction="10000"/>
          </a:bodyPr>
          <a:lstStyle/>
          <a:p>
            <a:pPr>
              <a:lnSpc>
                <a:spcPct val="90000"/>
              </a:lnSpc>
            </a:pPr>
            <a:r>
              <a:rPr lang="en-US" sz="1600" dirty="0"/>
              <a:t>Virulence factors</a:t>
            </a:r>
            <a:r>
              <a:rPr lang="en-US" sz="1600" dirty="0" smtClean="0"/>
              <a:t>: H</a:t>
            </a:r>
            <a:r>
              <a:rPr lang="en-US" sz="1600" dirty="0" smtClean="0"/>
              <a:t>eat-stable </a:t>
            </a:r>
            <a:r>
              <a:rPr lang="en-US" sz="1600" dirty="0"/>
              <a:t>and heat-labile </a:t>
            </a:r>
            <a:r>
              <a:rPr lang="en-US" sz="1600" dirty="0" smtClean="0"/>
              <a:t>enterotoxins</a:t>
            </a:r>
            <a:r>
              <a:rPr lang="en-US" sz="1600" dirty="0"/>
              <a:t> as well as Colonization Factor Antigen I (</a:t>
            </a:r>
            <a:r>
              <a:rPr lang="en-US" sz="1600" i="1" dirty="0"/>
              <a:t>CFA/I</a:t>
            </a:r>
            <a:r>
              <a:rPr lang="en-US" sz="1600" dirty="0" smtClean="0"/>
              <a:t>). </a:t>
            </a:r>
            <a:endParaRPr lang="en-US" sz="1600" dirty="0"/>
          </a:p>
          <a:p>
            <a:pPr>
              <a:lnSpc>
                <a:spcPct val="90000"/>
              </a:lnSpc>
            </a:pPr>
            <a:r>
              <a:rPr lang="en-US" sz="1600" dirty="0"/>
              <a:t>Pathogenicity:</a:t>
            </a:r>
            <a:r>
              <a:rPr lang="en-US" sz="1600" b="0" i="0" dirty="0">
                <a:effectLst/>
                <a:latin typeface="Times New Roman" panose="02020603050405020304" pitchFamily="18" charset="0"/>
              </a:rPr>
              <a:t> </a:t>
            </a:r>
            <a:r>
              <a:rPr lang="en-US" sz="1600" b="0" i="0" dirty="0" smtClean="0">
                <a:effectLst/>
                <a:latin typeface="+mn-lt"/>
              </a:rPr>
              <a:t>the </a:t>
            </a:r>
            <a:r>
              <a:rPr lang="en-US" sz="1600" b="0" i="0" dirty="0">
                <a:effectLst/>
                <a:latin typeface="+mn-lt"/>
              </a:rPr>
              <a:t>organisms colonize the surface of the small bowel mucosa and elaborate their enterotoxins, giving rise to a net secretory state. Some investigators have reported that ETEC strains may exhibit limited invasiveness in cell cultures, but this has not been demonstrated in vivo</a:t>
            </a:r>
            <a:endParaRPr lang="en-US" sz="1600" dirty="0">
              <a:latin typeface="+mn-lt"/>
            </a:endParaRPr>
          </a:p>
          <a:p>
            <a:pPr>
              <a:lnSpc>
                <a:spcPct val="90000"/>
              </a:lnSpc>
            </a:pPr>
            <a:endParaRPr lang="en-US" sz="1600" dirty="0"/>
          </a:p>
          <a:p>
            <a:pPr>
              <a:lnSpc>
                <a:spcPct val="90000"/>
              </a:lnSpc>
            </a:pPr>
            <a:r>
              <a:rPr lang="en-US" sz="1600" dirty="0"/>
              <a:t>Clinical Syndromes: </a:t>
            </a:r>
            <a:r>
              <a:rPr lang="en-US" sz="1600" b="0" i="0" dirty="0">
                <a:effectLst/>
                <a:latin typeface="+mn-lt"/>
              </a:rPr>
              <a:t>The illness is typically abrupt in onset with a short incubation period (14 to 50 h). The diarrhea is watery, usually without blood, mucus, or pus; fever and vomiting are present in a minority of patients. ETEC diarrhea may be mild, brief, and self-limiting or may result in severe purging similar to that seen in </a:t>
            </a:r>
            <a:r>
              <a:rPr lang="en-US" sz="1600" b="0" i="1" dirty="0">
                <a:effectLst/>
                <a:latin typeface="+mn-lt"/>
              </a:rPr>
              <a:t>V. cholerae</a:t>
            </a:r>
            <a:r>
              <a:rPr lang="en-US" sz="1600" b="0" i="0" dirty="0">
                <a:effectLst/>
                <a:latin typeface="+mn-lt"/>
              </a:rPr>
              <a:t> infection</a:t>
            </a:r>
            <a:endParaRPr lang="en-US" sz="1600" dirty="0">
              <a:latin typeface="+mn-lt"/>
            </a:endParaRPr>
          </a:p>
          <a:p>
            <a:pPr>
              <a:lnSpc>
                <a:spcPct val="90000"/>
              </a:lnSpc>
            </a:pPr>
            <a:endParaRPr lang="en-US" sz="1600" dirty="0"/>
          </a:p>
        </p:txBody>
      </p:sp>
      <p:pic>
        <p:nvPicPr>
          <p:cNvPr id="6" name="Picture 5">
            <a:extLst>
              <a:ext uri="{FF2B5EF4-FFF2-40B4-BE49-F238E27FC236}">
                <a16:creationId xmlns:a16="http://schemas.microsoft.com/office/drawing/2014/main" xmlns="" id="{7B5C95D6-F194-4479-8CFC-E043A8AFFD52}"/>
              </a:ext>
            </a:extLst>
          </p:cNvPr>
          <p:cNvPicPr>
            <a:picLocks noChangeAspect="1"/>
          </p:cNvPicPr>
          <p:nvPr/>
        </p:nvPicPr>
        <p:blipFill>
          <a:blip r:embed="rId4"/>
          <a:stretch>
            <a:fillRect/>
          </a:stretch>
        </p:blipFill>
        <p:spPr>
          <a:xfrm>
            <a:off x="7909043" y="2052213"/>
            <a:ext cx="3260112" cy="4196185"/>
          </a:xfrm>
          <a:prstGeom prst="rect">
            <a:avLst/>
          </a:prstGeom>
          <a:effectLst>
            <a:outerShdw blurRad="50800" dist="38100" dir="5400000" algn="t" rotWithShape="0">
              <a:prstClr val="black">
                <a:alpha val="43000"/>
              </a:prstClr>
            </a:outerShdw>
          </a:effectLst>
        </p:spPr>
      </p:pic>
      <p:sp>
        <p:nvSpPr>
          <p:cNvPr id="4" name="TextBox 3">
            <a:extLst>
              <a:ext uri="{FF2B5EF4-FFF2-40B4-BE49-F238E27FC236}">
                <a16:creationId xmlns:a16="http://schemas.microsoft.com/office/drawing/2014/main" xmlns="" id="{0E7B618A-43D9-4A79-9335-6CC4F392381A}"/>
              </a:ext>
            </a:extLst>
          </p:cNvPr>
          <p:cNvSpPr txBox="1"/>
          <p:nvPr/>
        </p:nvSpPr>
        <p:spPr>
          <a:xfrm>
            <a:off x="9527222" y="2190132"/>
            <a:ext cx="1334020" cy="369332"/>
          </a:xfrm>
          <a:prstGeom prst="rect">
            <a:avLst/>
          </a:prstGeom>
          <a:noFill/>
        </p:spPr>
        <p:txBody>
          <a:bodyPr wrap="none" rtlCol="0">
            <a:spAutoFit/>
          </a:bodyPr>
          <a:lstStyle/>
          <a:p>
            <a:pPr>
              <a:spcAft>
                <a:spcPts val="600"/>
              </a:spcAft>
            </a:pPr>
            <a:r>
              <a:rPr lang="en-US" dirty="0"/>
              <a:t>Serotypes:</a:t>
            </a:r>
          </a:p>
        </p:txBody>
      </p:sp>
      <p:sp>
        <p:nvSpPr>
          <p:cNvPr id="7" name="TextBox 6">
            <a:extLst>
              <a:ext uri="{FF2B5EF4-FFF2-40B4-BE49-F238E27FC236}">
                <a16:creationId xmlns:a16="http://schemas.microsoft.com/office/drawing/2014/main" xmlns="" id="{B3E94007-3476-4F40-BCDD-D9B0301F9BE7}"/>
              </a:ext>
            </a:extLst>
          </p:cNvPr>
          <p:cNvSpPr txBox="1"/>
          <p:nvPr/>
        </p:nvSpPr>
        <p:spPr>
          <a:xfrm>
            <a:off x="8860212" y="1567175"/>
            <a:ext cx="1334020" cy="369332"/>
          </a:xfrm>
          <a:prstGeom prst="rect">
            <a:avLst/>
          </a:prstGeom>
          <a:noFill/>
        </p:spPr>
        <p:txBody>
          <a:bodyPr wrap="none" rtlCol="0">
            <a:spAutoFit/>
          </a:bodyPr>
          <a:lstStyle/>
          <a:p>
            <a:pPr>
              <a:spcAft>
                <a:spcPts val="600"/>
              </a:spcAft>
            </a:pPr>
            <a:r>
              <a:rPr lang="en-US" dirty="0"/>
              <a:t>Serotypes:</a:t>
            </a:r>
          </a:p>
        </p:txBody>
      </p:sp>
    </p:spTree>
    <p:extLst>
      <p:ext uri="{BB962C8B-B14F-4D97-AF65-F5344CB8AC3E}">
        <p14:creationId xmlns:p14="http://schemas.microsoft.com/office/powerpoint/2010/main" val="3601681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4640B6-CB84-4D8F-A4A0-5783A3F0338E}"/>
              </a:ext>
            </a:extLst>
          </p:cNvPr>
          <p:cNvSpPr>
            <a:spLocks noGrp="1"/>
          </p:cNvSpPr>
          <p:nvPr>
            <p:ph type="title"/>
          </p:nvPr>
        </p:nvSpPr>
        <p:spPr>
          <a:xfrm>
            <a:off x="645130" y="773560"/>
            <a:ext cx="9404723" cy="1400530"/>
          </a:xfrm>
        </p:spPr>
        <p:txBody>
          <a:bodyPr/>
          <a:lstStyle/>
          <a:p>
            <a:r>
              <a:rPr lang="en-US" sz="4400" i="1" dirty="0">
                <a:effectLst/>
              </a:rPr>
              <a:t>enteropathogenic E. coli </a:t>
            </a:r>
            <a:r>
              <a:rPr lang="en-US" sz="4400" i="0" dirty="0">
                <a:effectLst/>
              </a:rPr>
              <a:t>(EPEC)</a:t>
            </a:r>
          </a:p>
        </p:txBody>
      </p:sp>
      <p:sp>
        <p:nvSpPr>
          <p:cNvPr id="7" name="Content Placeholder 2">
            <a:extLst>
              <a:ext uri="{FF2B5EF4-FFF2-40B4-BE49-F238E27FC236}">
                <a16:creationId xmlns:a16="http://schemas.microsoft.com/office/drawing/2014/main" xmlns="" id="{27FA2D23-4557-4775-B6A8-B6EC69C699DF}"/>
              </a:ext>
            </a:extLst>
          </p:cNvPr>
          <p:cNvSpPr>
            <a:spLocks noGrp="1"/>
          </p:cNvSpPr>
          <p:nvPr>
            <p:ph idx="1"/>
          </p:nvPr>
        </p:nvSpPr>
        <p:spPr>
          <a:xfrm>
            <a:off x="1103311" y="2052214"/>
            <a:ext cx="5965394" cy="4196185"/>
          </a:xfrm>
        </p:spPr>
        <p:txBody>
          <a:bodyPr>
            <a:normAutofit lnSpcReduction="10000"/>
          </a:bodyPr>
          <a:lstStyle/>
          <a:p>
            <a:pPr>
              <a:lnSpc>
                <a:spcPct val="90000"/>
              </a:lnSpc>
            </a:pPr>
            <a:r>
              <a:rPr lang="en-US" sz="1600" dirty="0"/>
              <a:t>Virulence factors</a:t>
            </a:r>
            <a:r>
              <a:rPr lang="en-US" sz="1600" dirty="0" smtClean="0"/>
              <a:t>: The b</a:t>
            </a:r>
            <a:r>
              <a:rPr lang="en-US" sz="1600" dirty="0" smtClean="0"/>
              <a:t>undle-forming </a:t>
            </a:r>
            <a:r>
              <a:rPr lang="en-US" sz="1600" dirty="0"/>
              <a:t>pilus (BFP</a:t>
            </a:r>
            <a:r>
              <a:rPr lang="en-US" sz="1600" dirty="0" smtClean="0"/>
              <a:t>) as well as </a:t>
            </a:r>
            <a:r>
              <a:rPr lang="en-US" sz="1600" dirty="0"/>
              <a:t>type III secreted proteins EspA and </a:t>
            </a:r>
            <a:r>
              <a:rPr lang="en-US" sz="1600" dirty="0" smtClean="0"/>
              <a:t>EspB. </a:t>
            </a:r>
            <a:endParaRPr lang="en-US" sz="1600" dirty="0"/>
          </a:p>
          <a:p>
            <a:pPr>
              <a:lnSpc>
                <a:spcPct val="90000"/>
              </a:lnSpc>
            </a:pPr>
            <a:endParaRPr lang="en-US" sz="1600" dirty="0"/>
          </a:p>
          <a:p>
            <a:pPr>
              <a:lnSpc>
                <a:spcPct val="90000"/>
              </a:lnSpc>
            </a:pPr>
            <a:r>
              <a:rPr lang="en-US" sz="1600" dirty="0"/>
              <a:t>Pathogenicity:</a:t>
            </a:r>
            <a:r>
              <a:rPr lang="en-US" sz="1600" b="0" i="0" dirty="0">
                <a:effectLst/>
              </a:rPr>
              <a:t> The hallmark of infections due to EPEC is the attaching-and-effacing (A/E) histopathology. This striking phenotype is characterized by effacement of microvilli and intimate adherence between the bacterium and the epithelial cell membrane. Marked cytoskeletal changes, including accumulation of polymerized actin, are seen directly beneath the adherent bacteria; the bacteria sometimes sit upon a pedestal-like structure. </a:t>
            </a:r>
            <a:endParaRPr lang="en-US" sz="1600" dirty="0"/>
          </a:p>
          <a:p>
            <a:pPr>
              <a:lnSpc>
                <a:spcPct val="90000"/>
              </a:lnSpc>
            </a:pPr>
            <a:r>
              <a:rPr lang="en-US" sz="1600" dirty="0"/>
              <a:t>Clinical </a:t>
            </a:r>
            <a:r>
              <a:rPr lang="en-US" sz="1600" dirty="0">
                <a:latin typeface="+mn-lt"/>
              </a:rPr>
              <a:t>Syndromes: </a:t>
            </a:r>
            <a:r>
              <a:rPr lang="en-US" sz="1600" b="0" i="0" dirty="0">
                <a:effectLst/>
                <a:latin typeface="+mn-lt"/>
              </a:rPr>
              <a:t>causes primarily acute diarrhea, the duration of hospitalization ranged from 21 to 120 days. The infection can often be quite severe, and many clinical reports emphasize the severity of the disease. In outbreaks in the United States and the United Kingdom in the mid-20th century, mortality rates of 25 to 50% were reported </a:t>
            </a:r>
            <a:endParaRPr lang="en-US" sz="1600" dirty="0">
              <a:latin typeface="+mn-lt"/>
            </a:endParaRPr>
          </a:p>
        </p:txBody>
      </p:sp>
      <p:sp>
        <p:nvSpPr>
          <p:cNvPr id="9" name="TextBox 8">
            <a:extLst>
              <a:ext uri="{FF2B5EF4-FFF2-40B4-BE49-F238E27FC236}">
                <a16:creationId xmlns:a16="http://schemas.microsoft.com/office/drawing/2014/main" xmlns="" id="{8EAE0F69-03F9-449A-8C7D-48E41A632FCD}"/>
              </a:ext>
            </a:extLst>
          </p:cNvPr>
          <p:cNvSpPr txBox="1"/>
          <p:nvPr/>
        </p:nvSpPr>
        <p:spPr>
          <a:xfrm>
            <a:off x="9527222" y="2190132"/>
            <a:ext cx="1334020" cy="369332"/>
          </a:xfrm>
          <a:prstGeom prst="rect">
            <a:avLst/>
          </a:prstGeom>
          <a:noFill/>
        </p:spPr>
        <p:txBody>
          <a:bodyPr wrap="none" rtlCol="0">
            <a:spAutoFit/>
          </a:bodyPr>
          <a:lstStyle/>
          <a:p>
            <a:pPr>
              <a:spcAft>
                <a:spcPts val="600"/>
              </a:spcAft>
            </a:pPr>
            <a:r>
              <a:rPr lang="en-US" dirty="0"/>
              <a:t>Serotypes:</a:t>
            </a:r>
          </a:p>
        </p:txBody>
      </p:sp>
      <p:pic>
        <p:nvPicPr>
          <p:cNvPr id="11" name="Picture 10">
            <a:extLst>
              <a:ext uri="{FF2B5EF4-FFF2-40B4-BE49-F238E27FC236}">
                <a16:creationId xmlns:a16="http://schemas.microsoft.com/office/drawing/2014/main" xmlns="" id="{8B7FB11B-45D8-4436-998D-47EA21EA13B4}"/>
              </a:ext>
            </a:extLst>
          </p:cNvPr>
          <p:cNvPicPr>
            <a:picLocks noChangeAspect="1"/>
          </p:cNvPicPr>
          <p:nvPr/>
        </p:nvPicPr>
        <p:blipFill>
          <a:blip r:embed="rId3"/>
          <a:stretch>
            <a:fillRect/>
          </a:stretch>
        </p:blipFill>
        <p:spPr>
          <a:xfrm>
            <a:off x="8792553" y="2575506"/>
            <a:ext cx="2514600" cy="2352675"/>
          </a:xfrm>
          <a:prstGeom prst="rect">
            <a:avLst/>
          </a:prstGeom>
        </p:spPr>
      </p:pic>
    </p:spTree>
    <p:extLst>
      <p:ext uri="{BB962C8B-B14F-4D97-AF65-F5344CB8AC3E}">
        <p14:creationId xmlns:p14="http://schemas.microsoft.com/office/powerpoint/2010/main" val="1694653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FDB16E-3617-421E-9164-060FCB3EDE49}"/>
              </a:ext>
            </a:extLst>
          </p:cNvPr>
          <p:cNvSpPr>
            <a:spLocks noGrp="1"/>
          </p:cNvSpPr>
          <p:nvPr>
            <p:ph type="title"/>
          </p:nvPr>
        </p:nvSpPr>
        <p:spPr>
          <a:xfrm>
            <a:off x="645130" y="805644"/>
            <a:ext cx="9404723" cy="1400530"/>
          </a:xfrm>
        </p:spPr>
        <p:txBody>
          <a:bodyPr/>
          <a:lstStyle/>
          <a:p>
            <a:r>
              <a:rPr lang="en-US" sz="4400" i="1" dirty="0">
                <a:effectLst/>
              </a:rPr>
              <a:t>enterohemorrhagic E. coli (EHEC)</a:t>
            </a:r>
          </a:p>
        </p:txBody>
      </p:sp>
      <p:sp>
        <p:nvSpPr>
          <p:cNvPr id="4" name="Content Placeholder 2">
            <a:extLst>
              <a:ext uri="{FF2B5EF4-FFF2-40B4-BE49-F238E27FC236}">
                <a16:creationId xmlns:a16="http://schemas.microsoft.com/office/drawing/2014/main" xmlns="" id="{379C46E5-386A-40E8-A32E-E501D9530C36}"/>
              </a:ext>
            </a:extLst>
          </p:cNvPr>
          <p:cNvSpPr>
            <a:spLocks noGrp="1"/>
          </p:cNvSpPr>
          <p:nvPr>
            <p:ph idx="1"/>
          </p:nvPr>
        </p:nvSpPr>
        <p:spPr>
          <a:xfrm>
            <a:off x="1103311" y="2052214"/>
            <a:ext cx="5965394" cy="4196185"/>
          </a:xfrm>
        </p:spPr>
        <p:txBody>
          <a:bodyPr>
            <a:normAutofit/>
          </a:bodyPr>
          <a:lstStyle/>
          <a:p>
            <a:pPr>
              <a:lnSpc>
                <a:spcPct val="90000"/>
              </a:lnSpc>
            </a:pPr>
            <a:r>
              <a:rPr lang="en-US" sz="1600" dirty="0"/>
              <a:t>Virulence </a:t>
            </a:r>
            <a:r>
              <a:rPr lang="en-US" sz="1600" dirty="0" smtClean="0"/>
              <a:t>factors: The </a:t>
            </a:r>
            <a:r>
              <a:rPr lang="en-US" sz="1600" dirty="0"/>
              <a:t>Shiga </a:t>
            </a:r>
            <a:r>
              <a:rPr lang="en-US" sz="1600" dirty="0" smtClean="0"/>
              <a:t>toxins</a:t>
            </a:r>
            <a:endParaRPr lang="en-US" sz="1600" dirty="0"/>
          </a:p>
          <a:p>
            <a:pPr>
              <a:lnSpc>
                <a:spcPct val="90000"/>
              </a:lnSpc>
            </a:pPr>
            <a:endParaRPr lang="en-US" sz="1600" dirty="0"/>
          </a:p>
          <a:p>
            <a:pPr>
              <a:lnSpc>
                <a:spcPct val="90000"/>
              </a:lnSpc>
            </a:pPr>
            <a:r>
              <a:rPr lang="en-US" sz="1600" dirty="0"/>
              <a:t>Pathogenicity:</a:t>
            </a:r>
            <a:r>
              <a:rPr lang="en-US" sz="1600" b="0" i="0" dirty="0">
                <a:effectLst/>
                <a:latin typeface="Times New Roman" panose="02020603050405020304" pitchFamily="18" charset="0"/>
              </a:rPr>
              <a:t> </a:t>
            </a:r>
            <a:r>
              <a:rPr lang="en-US" sz="1600" dirty="0">
                <a:latin typeface="+mn-lt"/>
              </a:rPr>
              <a:t>M</a:t>
            </a:r>
            <a:r>
              <a:rPr lang="en-US" sz="1600" b="0" i="0" dirty="0" smtClean="0">
                <a:effectLst/>
                <a:latin typeface="+mn-lt"/>
              </a:rPr>
              <a:t>ost </a:t>
            </a:r>
            <a:r>
              <a:rPr lang="en-US" sz="1600" b="0" i="0" dirty="0">
                <a:effectLst/>
                <a:latin typeface="+mn-lt"/>
              </a:rPr>
              <a:t>of the work on pathogenic factors of </a:t>
            </a:r>
            <a:r>
              <a:rPr lang="en-US" sz="1600" b="0" i="1" dirty="0">
                <a:effectLst/>
                <a:latin typeface="+mn-lt"/>
              </a:rPr>
              <a:t>EHEC </a:t>
            </a:r>
            <a:r>
              <a:rPr lang="en-US" sz="1600" b="0" i="0" dirty="0">
                <a:effectLst/>
                <a:latin typeface="+mn-lt"/>
              </a:rPr>
              <a:t>has focused on the Stx genes, which are encoded on a bacteriophage inserted into the chromosome. </a:t>
            </a:r>
          </a:p>
          <a:p>
            <a:pPr>
              <a:lnSpc>
                <a:spcPct val="90000"/>
              </a:lnSpc>
            </a:pPr>
            <a:r>
              <a:rPr lang="en-US" sz="1600" dirty="0"/>
              <a:t>Clinical Syndromes: </a:t>
            </a:r>
            <a:r>
              <a:rPr lang="en-US" sz="1600" b="0" i="0" dirty="0">
                <a:effectLst/>
                <a:latin typeface="+mn-lt"/>
              </a:rPr>
              <a:t>non-bloody diarrhea, hemorrhagic, and hemolytic uremic syndrome are the most common clinical syndromes, complications that can arise include cholecystitis, colonic perforation, intussusception, pancreatitis, post-hemolytic biliary lithiasis, post-infection colonic stricture, rectal prolapse, appendicitis, hepatitis, hemorrhagic cystitis, pulmonary edema, myocardial dysfunction, and neurological abnormalities</a:t>
            </a:r>
            <a:endParaRPr lang="en-US" sz="1600" dirty="0">
              <a:latin typeface="+mn-lt"/>
            </a:endParaRPr>
          </a:p>
          <a:p>
            <a:pPr>
              <a:lnSpc>
                <a:spcPct val="90000"/>
              </a:lnSpc>
            </a:pPr>
            <a:endParaRPr lang="en-US" sz="1600" dirty="0"/>
          </a:p>
        </p:txBody>
      </p:sp>
      <p:sp>
        <p:nvSpPr>
          <p:cNvPr id="6" name="TextBox 5">
            <a:extLst>
              <a:ext uri="{FF2B5EF4-FFF2-40B4-BE49-F238E27FC236}">
                <a16:creationId xmlns:a16="http://schemas.microsoft.com/office/drawing/2014/main" xmlns="" id="{45C9674F-17EF-468E-9365-182949D57A47}"/>
              </a:ext>
            </a:extLst>
          </p:cNvPr>
          <p:cNvSpPr txBox="1"/>
          <p:nvPr/>
        </p:nvSpPr>
        <p:spPr>
          <a:xfrm>
            <a:off x="9527222" y="2190132"/>
            <a:ext cx="1334020" cy="369332"/>
          </a:xfrm>
          <a:prstGeom prst="rect">
            <a:avLst/>
          </a:prstGeom>
          <a:noFill/>
        </p:spPr>
        <p:txBody>
          <a:bodyPr wrap="none" rtlCol="0">
            <a:spAutoFit/>
          </a:bodyPr>
          <a:lstStyle/>
          <a:p>
            <a:pPr>
              <a:spcAft>
                <a:spcPts val="600"/>
              </a:spcAft>
            </a:pPr>
            <a:r>
              <a:rPr lang="en-US" dirty="0"/>
              <a:t>Serotypes:</a:t>
            </a:r>
          </a:p>
        </p:txBody>
      </p:sp>
      <p:pic>
        <p:nvPicPr>
          <p:cNvPr id="8" name="Picture 7">
            <a:extLst>
              <a:ext uri="{FF2B5EF4-FFF2-40B4-BE49-F238E27FC236}">
                <a16:creationId xmlns:a16="http://schemas.microsoft.com/office/drawing/2014/main" xmlns="" id="{E18EB655-6651-4273-857C-F376651AF2B3}"/>
              </a:ext>
            </a:extLst>
          </p:cNvPr>
          <p:cNvPicPr>
            <a:picLocks noChangeAspect="1"/>
          </p:cNvPicPr>
          <p:nvPr/>
        </p:nvPicPr>
        <p:blipFill>
          <a:blip r:embed="rId3"/>
          <a:stretch>
            <a:fillRect/>
          </a:stretch>
        </p:blipFill>
        <p:spPr>
          <a:xfrm>
            <a:off x="8654440" y="2795324"/>
            <a:ext cx="2790825" cy="1590675"/>
          </a:xfrm>
          <a:prstGeom prst="rect">
            <a:avLst/>
          </a:prstGeom>
        </p:spPr>
      </p:pic>
    </p:spTree>
    <p:extLst>
      <p:ext uri="{BB962C8B-B14F-4D97-AF65-F5344CB8AC3E}">
        <p14:creationId xmlns:p14="http://schemas.microsoft.com/office/powerpoint/2010/main" val="1211944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F61AC6-5E56-4EB1-A0F2-715F3B0EB1B9}"/>
              </a:ext>
            </a:extLst>
          </p:cNvPr>
          <p:cNvSpPr>
            <a:spLocks noGrp="1"/>
          </p:cNvSpPr>
          <p:nvPr>
            <p:ph type="title"/>
          </p:nvPr>
        </p:nvSpPr>
        <p:spPr>
          <a:xfrm>
            <a:off x="742100" y="853771"/>
            <a:ext cx="9668963" cy="1400530"/>
          </a:xfrm>
        </p:spPr>
        <p:txBody>
          <a:bodyPr/>
          <a:lstStyle/>
          <a:p>
            <a:r>
              <a:rPr lang="en-US" sz="4400" i="1" dirty="0">
                <a:effectLst/>
              </a:rPr>
              <a:t> enteroaggregative E. coli  (EAEC)</a:t>
            </a:r>
            <a:br>
              <a:rPr lang="en-US" sz="4400" i="1" dirty="0">
                <a:effectLst/>
              </a:rPr>
            </a:br>
            <a:endParaRPr lang="en-US" dirty="0"/>
          </a:p>
        </p:txBody>
      </p:sp>
      <p:sp>
        <p:nvSpPr>
          <p:cNvPr id="4" name="Content Placeholder 2">
            <a:extLst>
              <a:ext uri="{FF2B5EF4-FFF2-40B4-BE49-F238E27FC236}">
                <a16:creationId xmlns:a16="http://schemas.microsoft.com/office/drawing/2014/main" xmlns="" id="{D9A0368D-1060-488F-AEFD-7511028848CE}"/>
              </a:ext>
            </a:extLst>
          </p:cNvPr>
          <p:cNvSpPr>
            <a:spLocks noGrp="1"/>
          </p:cNvSpPr>
          <p:nvPr>
            <p:ph idx="1"/>
          </p:nvPr>
        </p:nvSpPr>
        <p:spPr>
          <a:xfrm>
            <a:off x="1103311" y="2052214"/>
            <a:ext cx="5965394" cy="4196185"/>
          </a:xfrm>
        </p:spPr>
        <p:txBody>
          <a:bodyPr>
            <a:normAutofit lnSpcReduction="10000"/>
          </a:bodyPr>
          <a:lstStyle/>
          <a:p>
            <a:pPr>
              <a:lnSpc>
                <a:spcPct val="90000"/>
              </a:lnSpc>
            </a:pPr>
            <a:r>
              <a:rPr lang="en-US" sz="1600" dirty="0"/>
              <a:t>Virulence factors</a:t>
            </a:r>
            <a:r>
              <a:rPr lang="en-US" sz="1600" dirty="0" smtClean="0"/>
              <a:t>: The </a:t>
            </a:r>
            <a:r>
              <a:rPr lang="en-US" sz="1600" dirty="0"/>
              <a:t>aggregative adherence fimbria (AAF) </a:t>
            </a:r>
            <a:r>
              <a:rPr lang="en-US" sz="1600" dirty="0" smtClean="0"/>
              <a:t>variant;  AggR (a </a:t>
            </a:r>
            <a:r>
              <a:rPr lang="en-US" sz="1600" dirty="0"/>
              <a:t>global regulator of EAEC </a:t>
            </a:r>
            <a:r>
              <a:rPr lang="en-US" sz="1600" dirty="0" smtClean="0"/>
              <a:t>virulence); </a:t>
            </a:r>
            <a:r>
              <a:rPr lang="en-US" sz="1600" dirty="0"/>
              <a:t>dispersin, required for proper dispersal of AAFs on the bacterial </a:t>
            </a:r>
            <a:r>
              <a:rPr lang="en-US" sz="1600" dirty="0" smtClean="0"/>
              <a:t>surface; </a:t>
            </a:r>
            <a:r>
              <a:rPr lang="en-US" sz="1600" dirty="0"/>
              <a:t>and the Aat transporter </a:t>
            </a:r>
            <a:r>
              <a:rPr lang="en-US" sz="1600" dirty="0" smtClean="0"/>
              <a:t>system. </a:t>
            </a:r>
            <a:endParaRPr lang="en-US" sz="1600" dirty="0"/>
          </a:p>
          <a:p>
            <a:pPr>
              <a:lnSpc>
                <a:spcPct val="90000"/>
              </a:lnSpc>
            </a:pPr>
            <a:endParaRPr lang="en-US" sz="1600" dirty="0"/>
          </a:p>
          <a:p>
            <a:pPr>
              <a:lnSpc>
                <a:spcPct val="90000"/>
              </a:lnSpc>
            </a:pPr>
            <a:r>
              <a:rPr lang="en-US" sz="1600" dirty="0"/>
              <a:t>Pathogenicity:</a:t>
            </a:r>
            <a:r>
              <a:rPr lang="en-US" sz="1600" dirty="0">
                <a:latin typeface="+mn-lt"/>
              </a:rPr>
              <a:t> </a:t>
            </a:r>
            <a:r>
              <a:rPr lang="en-US" sz="1600" b="0" i="0" dirty="0">
                <a:effectLst/>
                <a:latin typeface="+mn-lt"/>
              </a:rPr>
              <a:t>EAEC strains characteristically enhance mucus secretion from the mucosa, with trapping of the bacteria in a bacterium-mucus biofilm. EAEC infection is accompanied by cytotoxic effects on the intestinal mucosa. </a:t>
            </a:r>
            <a:br>
              <a:rPr lang="en-US" sz="1600" b="0" i="0" dirty="0">
                <a:effectLst/>
                <a:latin typeface="+mn-lt"/>
              </a:rPr>
            </a:br>
            <a:endParaRPr lang="en-US" sz="1600" dirty="0">
              <a:latin typeface="+mn-lt"/>
            </a:endParaRPr>
          </a:p>
          <a:p>
            <a:pPr>
              <a:lnSpc>
                <a:spcPct val="90000"/>
              </a:lnSpc>
            </a:pPr>
            <a:r>
              <a:rPr lang="en-US" sz="1600" dirty="0"/>
              <a:t>Clinical Syndromes: </a:t>
            </a:r>
            <a:r>
              <a:rPr lang="en-US" sz="1600" b="0" i="0" dirty="0">
                <a:effectLst/>
                <a:latin typeface="+mn-lt"/>
              </a:rPr>
              <a:t>watery, mucoid, secretory diarrheal illness with low-grade fever and little to no vomiting. Studies in India also suggest that the illness is most likely be manifested by watery, secretory diarrhea in the absence of fever and without gross blood.</a:t>
            </a:r>
            <a:endParaRPr lang="en-US" sz="1600" dirty="0">
              <a:latin typeface="+mn-lt"/>
            </a:endParaRPr>
          </a:p>
        </p:txBody>
      </p:sp>
      <p:sp>
        <p:nvSpPr>
          <p:cNvPr id="6" name="TextBox 5">
            <a:extLst>
              <a:ext uri="{FF2B5EF4-FFF2-40B4-BE49-F238E27FC236}">
                <a16:creationId xmlns:a16="http://schemas.microsoft.com/office/drawing/2014/main" xmlns="" id="{5A95AC03-68A8-4633-962B-04E3758A1E1F}"/>
              </a:ext>
            </a:extLst>
          </p:cNvPr>
          <p:cNvSpPr txBox="1"/>
          <p:nvPr/>
        </p:nvSpPr>
        <p:spPr>
          <a:xfrm>
            <a:off x="9527222" y="2190132"/>
            <a:ext cx="1334020" cy="369332"/>
          </a:xfrm>
          <a:prstGeom prst="rect">
            <a:avLst/>
          </a:prstGeom>
          <a:noFill/>
        </p:spPr>
        <p:txBody>
          <a:bodyPr wrap="none" rtlCol="0">
            <a:spAutoFit/>
          </a:bodyPr>
          <a:lstStyle/>
          <a:p>
            <a:pPr>
              <a:spcAft>
                <a:spcPts val="600"/>
              </a:spcAft>
            </a:pPr>
            <a:r>
              <a:rPr lang="en-US" dirty="0"/>
              <a:t>Serotypes:</a:t>
            </a:r>
          </a:p>
        </p:txBody>
      </p:sp>
      <p:pic>
        <p:nvPicPr>
          <p:cNvPr id="8" name="Picture 7">
            <a:extLst>
              <a:ext uri="{FF2B5EF4-FFF2-40B4-BE49-F238E27FC236}">
                <a16:creationId xmlns:a16="http://schemas.microsoft.com/office/drawing/2014/main" xmlns="" id="{16C8EE8F-19BF-4D20-8E85-E654CE199023}"/>
              </a:ext>
            </a:extLst>
          </p:cNvPr>
          <p:cNvPicPr>
            <a:picLocks noChangeAspect="1"/>
          </p:cNvPicPr>
          <p:nvPr/>
        </p:nvPicPr>
        <p:blipFill>
          <a:blip r:embed="rId3"/>
          <a:stretch>
            <a:fillRect/>
          </a:stretch>
        </p:blipFill>
        <p:spPr>
          <a:xfrm>
            <a:off x="8917882" y="2829025"/>
            <a:ext cx="2552700" cy="2133600"/>
          </a:xfrm>
          <a:prstGeom prst="rect">
            <a:avLst/>
          </a:prstGeom>
        </p:spPr>
      </p:pic>
    </p:spTree>
    <p:extLst>
      <p:ext uri="{BB962C8B-B14F-4D97-AF65-F5344CB8AC3E}">
        <p14:creationId xmlns:p14="http://schemas.microsoft.com/office/powerpoint/2010/main" val="2301923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B1F4DA-FCB3-439E-9193-28DA73887FDD}"/>
              </a:ext>
            </a:extLst>
          </p:cNvPr>
          <p:cNvSpPr>
            <a:spLocks noGrp="1"/>
          </p:cNvSpPr>
          <p:nvPr>
            <p:ph type="title"/>
          </p:nvPr>
        </p:nvSpPr>
        <p:spPr>
          <a:xfrm>
            <a:off x="645130" y="805644"/>
            <a:ext cx="9404723" cy="1400530"/>
          </a:xfrm>
        </p:spPr>
        <p:txBody>
          <a:bodyPr/>
          <a:lstStyle/>
          <a:p>
            <a:r>
              <a:rPr lang="en-US" i="1" dirty="0"/>
              <a:t> enteroinvasive e. coli (EIEC)</a:t>
            </a:r>
            <a:br>
              <a:rPr lang="en-US" i="1" dirty="0"/>
            </a:br>
            <a:endParaRPr lang="en-US" i="1" dirty="0"/>
          </a:p>
        </p:txBody>
      </p:sp>
      <p:sp>
        <p:nvSpPr>
          <p:cNvPr id="4" name="Content Placeholder 2">
            <a:extLst>
              <a:ext uri="{FF2B5EF4-FFF2-40B4-BE49-F238E27FC236}">
                <a16:creationId xmlns:a16="http://schemas.microsoft.com/office/drawing/2014/main" xmlns="" id="{D3EA9FD5-66F5-4924-842E-093D968E2E86}"/>
              </a:ext>
            </a:extLst>
          </p:cNvPr>
          <p:cNvSpPr>
            <a:spLocks noGrp="1"/>
          </p:cNvSpPr>
          <p:nvPr>
            <p:ph idx="1"/>
          </p:nvPr>
        </p:nvSpPr>
        <p:spPr>
          <a:xfrm>
            <a:off x="1103311" y="2052214"/>
            <a:ext cx="5965394" cy="4196185"/>
          </a:xfrm>
        </p:spPr>
        <p:txBody>
          <a:bodyPr>
            <a:normAutofit/>
          </a:bodyPr>
          <a:lstStyle/>
          <a:p>
            <a:pPr>
              <a:lnSpc>
                <a:spcPct val="90000"/>
              </a:lnSpc>
            </a:pPr>
            <a:r>
              <a:rPr lang="en-US" sz="1600" dirty="0"/>
              <a:t>Virulence factors</a:t>
            </a:r>
            <a:r>
              <a:rPr lang="en-US" sz="1600" dirty="0" smtClean="0"/>
              <a:t>: </a:t>
            </a:r>
            <a:r>
              <a:rPr lang="en-US" sz="1600" i="1" dirty="0"/>
              <a:t>Shigella</a:t>
            </a:r>
            <a:r>
              <a:rPr lang="en-US" sz="1600" dirty="0"/>
              <a:t> enterotoxin and type III secretion </a:t>
            </a:r>
            <a:r>
              <a:rPr lang="en-US" sz="1600" dirty="0" smtClean="0"/>
              <a:t>system. </a:t>
            </a:r>
            <a:endParaRPr lang="en-US" sz="1600" dirty="0"/>
          </a:p>
          <a:p>
            <a:pPr>
              <a:lnSpc>
                <a:spcPct val="90000"/>
              </a:lnSpc>
            </a:pPr>
            <a:endParaRPr lang="en-US" sz="1600" dirty="0"/>
          </a:p>
          <a:p>
            <a:pPr>
              <a:lnSpc>
                <a:spcPct val="90000"/>
              </a:lnSpc>
            </a:pPr>
            <a:r>
              <a:rPr lang="en-US" sz="1600" dirty="0"/>
              <a:t>Pathogenicity:</a:t>
            </a:r>
            <a:r>
              <a:rPr lang="en-US" sz="1600" b="0" i="0" dirty="0">
                <a:effectLst/>
                <a:latin typeface="Times New Roman" panose="02020603050405020304" pitchFamily="18" charset="0"/>
              </a:rPr>
              <a:t> </a:t>
            </a:r>
            <a:r>
              <a:rPr lang="en-US" sz="1600" b="0" i="0" dirty="0">
                <a:effectLst/>
                <a:latin typeface="+mn-lt"/>
              </a:rPr>
              <a:t>The precise pathogenic template for EIEC has yet to be developed. However, studies suggest that its pathogenic features are the same as Shigella spp.  Both organisms have been shown to invade the colonic epithelium, a phenotype mediated by both plasmid and chromosomal loci. </a:t>
            </a:r>
            <a:endParaRPr lang="en-US" sz="1600" dirty="0">
              <a:latin typeface="+mn-lt"/>
            </a:endParaRPr>
          </a:p>
          <a:p>
            <a:pPr>
              <a:lnSpc>
                <a:spcPct val="90000"/>
              </a:lnSpc>
            </a:pPr>
            <a:endParaRPr lang="en-US" sz="1600" dirty="0"/>
          </a:p>
          <a:p>
            <a:pPr>
              <a:lnSpc>
                <a:spcPct val="90000"/>
              </a:lnSpc>
            </a:pPr>
            <a:r>
              <a:rPr lang="en-US" sz="1600" dirty="0"/>
              <a:t>Clinical </a:t>
            </a:r>
            <a:r>
              <a:rPr lang="en-US" sz="1600" dirty="0">
                <a:latin typeface="+mn-lt"/>
              </a:rPr>
              <a:t>Syndromes: </a:t>
            </a:r>
            <a:r>
              <a:rPr lang="en-US" sz="1600" b="0" i="0" dirty="0">
                <a:effectLst/>
                <a:latin typeface="+mn-lt"/>
              </a:rPr>
              <a:t>watery diarrhea, which can be indistinguishable from the secretory diarrhea seen with ETEC. Only a minority of patients experience the dysentery syndrome, manifested as blood, mucus, and leukocytes in the stool; tenesmus; and fever.</a:t>
            </a:r>
            <a:endParaRPr lang="en-US" sz="1600" dirty="0">
              <a:latin typeface="+mn-lt"/>
            </a:endParaRPr>
          </a:p>
        </p:txBody>
      </p:sp>
      <p:sp>
        <p:nvSpPr>
          <p:cNvPr id="6" name="TextBox 5">
            <a:extLst>
              <a:ext uri="{FF2B5EF4-FFF2-40B4-BE49-F238E27FC236}">
                <a16:creationId xmlns:a16="http://schemas.microsoft.com/office/drawing/2014/main" xmlns="" id="{B980E144-5047-43B4-9FB2-9346ACA5F780}"/>
              </a:ext>
            </a:extLst>
          </p:cNvPr>
          <p:cNvSpPr txBox="1"/>
          <p:nvPr/>
        </p:nvSpPr>
        <p:spPr>
          <a:xfrm>
            <a:off x="9527222" y="2190132"/>
            <a:ext cx="1334020" cy="369332"/>
          </a:xfrm>
          <a:prstGeom prst="rect">
            <a:avLst/>
          </a:prstGeom>
          <a:noFill/>
        </p:spPr>
        <p:txBody>
          <a:bodyPr wrap="none" rtlCol="0">
            <a:spAutoFit/>
          </a:bodyPr>
          <a:lstStyle/>
          <a:p>
            <a:pPr>
              <a:spcAft>
                <a:spcPts val="600"/>
              </a:spcAft>
            </a:pPr>
            <a:r>
              <a:rPr lang="en-US" dirty="0"/>
              <a:t>Serotypes:</a:t>
            </a:r>
          </a:p>
        </p:txBody>
      </p:sp>
      <p:pic>
        <p:nvPicPr>
          <p:cNvPr id="8" name="Picture 7">
            <a:extLst>
              <a:ext uri="{FF2B5EF4-FFF2-40B4-BE49-F238E27FC236}">
                <a16:creationId xmlns:a16="http://schemas.microsoft.com/office/drawing/2014/main" xmlns="" id="{370A04F6-458C-48DD-B23C-D36B529E5F00}"/>
              </a:ext>
            </a:extLst>
          </p:cNvPr>
          <p:cNvPicPr>
            <a:picLocks noChangeAspect="1"/>
          </p:cNvPicPr>
          <p:nvPr/>
        </p:nvPicPr>
        <p:blipFill>
          <a:blip r:embed="rId3"/>
          <a:stretch>
            <a:fillRect/>
          </a:stretch>
        </p:blipFill>
        <p:spPr>
          <a:xfrm>
            <a:off x="8716353" y="2721556"/>
            <a:ext cx="2667000" cy="2857500"/>
          </a:xfrm>
          <a:prstGeom prst="rect">
            <a:avLst/>
          </a:prstGeom>
        </p:spPr>
      </p:pic>
    </p:spTree>
    <p:extLst>
      <p:ext uri="{BB962C8B-B14F-4D97-AF65-F5344CB8AC3E}">
        <p14:creationId xmlns:p14="http://schemas.microsoft.com/office/powerpoint/2010/main" val="2160295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E6B1CA-6C27-47F5-846E-4A8B27B05ADA}"/>
              </a:ext>
            </a:extLst>
          </p:cNvPr>
          <p:cNvSpPr>
            <a:spLocks noGrp="1"/>
          </p:cNvSpPr>
          <p:nvPr>
            <p:ph type="title"/>
          </p:nvPr>
        </p:nvSpPr>
        <p:spPr>
          <a:xfrm>
            <a:off x="646111" y="452718"/>
            <a:ext cx="9781257" cy="1400530"/>
          </a:xfrm>
        </p:spPr>
        <p:txBody>
          <a:bodyPr/>
          <a:lstStyle/>
          <a:p>
            <a:r>
              <a:rPr lang="en-US" i="1" dirty="0"/>
              <a:t>Pathogenic schemes of diarrheagenic E. coli.</a:t>
            </a:r>
          </a:p>
        </p:txBody>
      </p:sp>
      <p:pic>
        <p:nvPicPr>
          <p:cNvPr id="1026" name="Picture 2" descr="Diagram&#10;&#10;Description automatically generated">
            <a:extLst>
              <a:ext uri="{FF2B5EF4-FFF2-40B4-BE49-F238E27FC236}">
                <a16:creationId xmlns:a16="http://schemas.microsoft.com/office/drawing/2014/main" xmlns="" id="{194F7DE4-3D10-4FB7-A5D8-83814EB0C48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23226" y="2052637"/>
            <a:ext cx="4935467" cy="4219825"/>
          </a:xfrm>
          <a:prstGeom prst="rect">
            <a:avLst/>
          </a:prstGeom>
          <a:noFill/>
        </p:spPr>
      </p:pic>
    </p:spTree>
    <p:extLst>
      <p:ext uri="{BB962C8B-B14F-4D97-AF65-F5344CB8AC3E}">
        <p14:creationId xmlns:p14="http://schemas.microsoft.com/office/powerpoint/2010/main" val="35055381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345</TotalTime>
  <Words>784</Words>
  <Application>Microsoft Office PowerPoint</Application>
  <PresentationFormat>Widescreen</PresentationFormat>
  <Paragraphs>72</Paragraphs>
  <Slides>10</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-apple-system</vt:lpstr>
      <vt:lpstr>Arial</vt:lpstr>
      <vt:lpstr>Arial</vt:lpstr>
      <vt:lpstr>Calibri</vt:lpstr>
      <vt:lpstr>Century Gothic</vt:lpstr>
      <vt:lpstr>Times New Roman</vt:lpstr>
      <vt:lpstr>Wingdings 3</vt:lpstr>
      <vt:lpstr>Ion</vt:lpstr>
      <vt:lpstr>Diarrheagenic E. coli Discussion</vt:lpstr>
      <vt:lpstr>Escherichia coli</vt:lpstr>
      <vt:lpstr>The diarrheagenic E. coli strains</vt:lpstr>
      <vt:lpstr> enterotoxigenic e. coli (ETEC)</vt:lpstr>
      <vt:lpstr>enteropathogenic E. coli (EPEC)</vt:lpstr>
      <vt:lpstr>enterohemorrhagic E. coli (EHEC)</vt:lpstr>
      <vt:lpstr> enteroaggregative E. coli  (EAEC) </vt:lpstr>
      <vt:lpstr> enteroinvasive e. coli (EIEC) </vt:lpstr>
      <vt:lpstr>Pathogenic schemes of diarrheagenic E. coli.</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Diarrheagenic E. coli Discussion</dc:title>
  <dc:creator>Alejandro Garcia</dc:creator>
  <cp:lastModifiedBy>USER</cp:lastModifiedBy>
  <cp:revision>10</cp:revision>
  <dcterms:created xsi:type="dcterms:W3CDTF">2021-07-07T21:06:21Z</dcterms:created>
  <dcterms:modified xsi:type="dcterms:W3CDTF">2021-07-11T06:53:46Z</dcterms:modified>
</cp:coreProperties>
</file>